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81" r:id="rId6"/>
    <p:sldId id="287" r:id="rId7"/>
    <p:sldId id="315" r:id="rId8"/>
    <p:sldId id="317" r:id="rId9"/>
    <p:sldId id="331" r:id="rId10"/>
    <p:sldId id="316" r:id="rId11"/>
    <p:sldId id="320" r:id="rId12"/>
    <p:sldId id="332" r:id="rId13"/>
    <p:sldId id="318" r:id="rId14"/>
    <p:sldId id="309" r:id="rId15"/>
    <p:sldId id="323" r:id="rId16"/>
    <p:sldId id="321" r:id="rId17"/>
    <p:sldId id="308" r:id="rId18"/>
    <p:sldId id="310" r:id="rId19"/>
    <p:sldId id="311" r:id="rId20"/>
    <p:sldId id="325" r:id="rId21"/>
    <p:sldId id="324" r:id="rId22"/>
    <p:sldId id="327" r:id="rId23"/>
    <p:sldId id="328" r:id="rId24"/>
    <p:sldId id="329" r:id="rId25"/>
    <p:sldId id="276" r:id="rId26"/>
    <p:sldId id="333" r:id="rId27"/>
    <p:sldId id="305" r:id="rId28"/>
    <p:sldId id="30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64A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488DA-13BC-446C-B9F6-0E34C04E761F}" v="3313" dt="2024-12-13T22:16:03.752"/>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12/13/2024</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a:p>
        </p:txBody>
      </p:sp>
    </p:spTree>
    <p:extLst>
      <p:ext uri="{BB962C8B-B14F-4D97-AF65-F5344CB8AC3E}">
        <p14:creationId xmlns:p14="http://schemas.microsoft.com/office/powerpoint/2010/main" val="270657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a:p>
        </p:txBody>
      </p:sp>
    </p:spTree>
    <p:extLst>
      <p:ext uri="{BB962C8B-B14F-4D97-AF65-F5344CB8AC3E}">
        <p14:creationId xmlns:p14="http://schemas.microsoft.com/office/powerpoint/2010/main" val="284890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a:p>
        </p:txBody>
      </p:sp>
    </p:spTree>
    <p:extLst>
      <p:ext uri="{BB962C8B-B14F-4D97-AF65-F5344CB8AC3E}">
        <p14:creationId xmlns:p14="http://schemas.microsoft.com/office/powerpoint/2010/main" val="238079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a:p>
        </p:txBody>
      </p:sp>
    </p:spTree>
    <p:extLst>
      <p:ext uri="{BB962C8B-B14F-4D97-AF65-F5344CB8AC3E}">
        <p14:creationId xmlns:p14="http://schemas.microsoft.com/office/powerpoint/2010/main" val="176170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13</a:t>
            </a:fld>
            <a:endParaRPr lang="en-US"/>
          </a:p>
        </p:txBody>
      </p:sp>
    </p:spTree>
    <p:extLst>
      <p:ext uri="{BB962C8B-B14F-4D97-AF65-F5344CB8AC3E}">
        <p14:creationId xmlns:p14="http://schemas.microsoft.com/office/powerpoint/2010/main" val="395557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a:p>
        </p:txBody>
      </p:sp>
    </p:spTree>
    <p:extLst>
      <p:ext uri="{BB962C8B-B14F-4D97-AF65-F5344CB8AC3E}">
        <p14:creationId xmlns:p14="http://schemas.microsoft.com/office/powerpoint/2010/main" val="258832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a:p>
        </p:txBody>
      </p:sp>
    </p:spTree>
    <p:extLst>
      <p:ext uri="{BB962C8B-B14F-4D97-AF65-F5344CB8AC3E}">
        <p14:creationId xmlns:p14="http://schemas.microsoft.com/office/powerpoint/2010/main" val="1450566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a:p>
            <a:r>
              <a:rPr lang="en-US"/>
              <a:t>Ratio of Sum of all the RPS eligible generators to </a:t>
            </a:r>
            <a:r>
              <a:rPr lang="en-US">
                <a:ea typeface="Calibri"/>
                <a:cs typeface="Calibri"/>
              </a:rPr>
              <a:t>the SUM of all the generators should be greater than the target value of RPS</a:t>
            </a:r>
          </a:p>
        </p:txBody>
      </p:sp>
      <p:sp>
        <p:nvSpPr>
          <p:cNvPr id="4" name="Slide Number Placeholder 3"/>
          <p:cNvSpPr>
            <a:spLocks noGrp="1"/>
          </p:cNvSpPr>
          <p:nvPr>
            <p:ph type="sldNum" sz="quarter" idx="5"/>
          </p:nvPr>
        </p:nvSpPr>
        <p:spPr/>
        <p:txBody>
          <a:bodyPr/>
          <a:lstStyle/>
          <a:p>
            <a:fld id="{115A580F-E35D-42E1-AF82-E41CC201EA91}" type="slidenum">
              <a:rPr lang="en-US" smtClean="0"/>
              <a:t>16</a:t>
            </a:fld>
            <a:endParaRPr lang="en-US"/>
          </a:p>
        </p:txBody>
      </p:sp>
    </p:spTree>
    <p:extLst>
      <p:ext uri="{BB962C8B-B14F-4D97-AF65-F5344CB8AC3E}">
        <p14:creationId xmlns:p14="http://schemas.microsoft.com/office/powerpoint/2010/main" val="208191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17</a:t>
            </a:fld>
            <a:endParaRPr lang="en-US"/>
          </a:p>
        </p:txBody>
      </p:sp>
    </p:spTree>
    <p:extLst>
      <p:ext uri="{BB962C8B-B14F-4D97-AF65-F5344CB8AC3E}">
        <p14:creationId xmlns:p14="http://schemas.microsoft.com/office/powerpoint/2010/main" val="234535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18</a:t>
            </a:fld>
            <a:endParaRPr lang="en-US"/>
          </a:p>
        </p:txBody>
      </p:sp>
    </p:spTree>
    <p:extLst>
      <p:ext uri="{BB962C8B-B14F-4D97-AF65-F5344CB8AC3E}">
        <p14:creationId xmlns:p14="http://schemas.microsoft.com/office/powerpoint/2010/main" val="303040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19</a:t>
            </a:fld>
            <a:endParaRPr lang="en-US"/>
          </a:p>
        </p:txBody>
      </p:sp>
    </p:spTree>
    <p:extLst>
      <p:ext uri="{BB962C8B-B14F-4D97-AF65-F5344CB8AC3E}">
        <p14:creationId xmlns:p14="http://schemas.microsoft.com/office/powerpoint/2010/main" val="3690505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20</a:t>
            </a:fld>
            <a:endParaRPr lang="en-US"/>
          </a:p>
        </p:txBody>
      </p:sp>
    </p:spTree>
    <p:extLst>
      <p:ext uri="{BB962C8B-B14F-4D97-AF65-F5344CB8AC3E}">
        <p14:creationId xmlns:p14="http://schemas.microsoft.com/office/powerpoint/2010/main" val="730824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21</a:t>
            </a:fld>
            <a:endParaRPr lang="en-US"/>
          </a:p>
        </p:txBody>
      </p:sp>
    </p:spTree>
    <p:extLst>
      <p:ext uri="{BB962C8B-B14F-4D97-AF65-F5344CB8AC3E}">
        <p14:creationId xmlns:p14="http://schemas.microsoft.com/office/powerpoint/2010/main" val="2795854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EEB4EE6E-C0DF-4EB1-8875-16F6BF599544}" type="slidenum">
              <a:rPr lang="en-US" smtClean="0"/>
              <a:t>22</a:t>
            </a:fld>
            <a:endParaRPr lang="en-US"/>
          </a:p>
        </p:txBody>
      </p:sp>
    </p:spTree>
    <p:extLst>
      <p:ext uri="{BB962C8B-B14F-4D97-AF65-F5344CB8AC3E}">
        <p14:creationId xmlns:p14="http://schemas.microsoft.com/office/powerpoint/2010/main" val="1746213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23</a:t>
            </a:fld>
            <a:endParaRPr lang="en-US"/>
          </a:p>
        </p:txBody>
      </p:sp>
    </p:spTree>
    <p:extLst>
      <p:ext uri="{BB962C8B-B14F-4D97-AF65-F5344CB8AC3E}">
        <p14:creationId xmlns:p14="http://schemas.microsoft.com/office/powerpoint/2010/main" val="2251984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24DCA5-A7A8-4689-8651-5E03C020EB30}" type="slidenum">
              <a:rPr lang="en-US" smtClean="0"/>
              <a:t>25</a:t>
            </a:fld>
            <a:endParaRPr lang="en-US"/>
          </a:p>
        </p:txBody>
      </p:sp>
    </p:spTree>
    <p:extLst>
      <p:ext uri="{BB962C8B-B14F-4D97-AF65-F5344CB8AC3E}">
        <p14:creationId xmlns:p14="http://schemas.microsoft.com/office/powerpoint/2010/main" val="422302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a:p>
            <a:r>
              <a:rPr lang="en-US"/>
              <a:t>WECC Control Areas Have Signed RMS (Reliability Management System) Agreement</a:t>
            </a:r>
          </a:p>
          <a:p>
            <a:r>
              <a:rPr lang="en-US"/>
              <a:t>The Reliability Management System (RMS) agreement ensures WECC control areas:</a:t>
            </a:r>
            <a:endParaRPr lang="en-US">
              <a:ea typeface="Calibri"/>
              <a:cs typeface="Calibri"/>
            </a:endParaRPr>
          </a:p>
          <a:p>
            <a:pPr marL="171450" indent="-171450">
              <a:buFont typeface="Arial"/>
              <a:buChar char="•"/>
            </a:pPr>
            <a:r>
              <a:rPr lang="en-US" b="1"/>
              <a:t>Coordinate reliability efforts</a:t>
            </a:r>
            <a:r>
              <a:rPr lang="en-US"/>
              <a:t>: Collaborate to maintain grid reliability.</a:t>
            </a:r>
            <a:endParaRPr lang="en-US">
              <a:ea typeface="Calibri"/>
              <a:cs typeface="Calibri"/>
            </a:endParaRPr>
          </a:p>
          <a:p>
            <a:pPr marL="171450" indent="-171450">
              <a:buFont typeface="Arial"/>
              <a:buChar char="•"/>
            </a:pPr>
            <a:r>
              <a:rPr lang="en-US" b="1"/>
              <a:t>Share resources</a:t>
            </a:r>
            <a:r>
              <a:rPr lang="en-US"/>
              <a:t>: Share expertise, data, and resources to enhance reliability.</a:t>
            </a:r>
            <a:endParaRPr lang="en-US">
              <a:ea typeface="Calibri"/>
              <a:cs typeface="Calibri"/>
            </a:endParaRPr>
          </a:p>
          <a:p>
            <a:pPr marL="171450" indent="-171450">
              <a:buFont typeface="Arial"/>
              <a:buChar char="•"/>
            </a:pPr>
            <a:r>
              <a:rPr lang="en-US" b="1"/>
              <a:t>Adhere to standards</a:t>
            </a:r>
            <a:r>
              <a:rPr lang="en-US"/>
              <a:t>: Comply with WECC's reliability standards and guidelines.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47769C21-FF48-4BAC-88E9-1290DC654EBC}" type="slidenum">
              <a:rPr lang="en-US" smtClean="0"/>
              <a:t>3</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br>
              <a:rPr lang="en-US">
                <a:cs typeface="+mn-lt"/>
              </a:rPr>
            </a:br>
            <a:r>
              <a:rPr lang="en-US"/>
              <a:t>809,018 GWh of electricity was generated, meeting the annual demand of 893Million MWh and peak demand of 163,746 MW, with a 20% increase in annual demand</a:t>
            </a:r>
          </a:p>
          <a:p>
            <a:r>
              <a:rPr lang="en-US" b="1"/>
              <a:t>Transmission and Capacity</a:t>
            </a:r>
            <a:r>
              <a:rPr lang="en-US"/>
              <a:t>: The grid has 156,000 miles of transmission lines and a total installed capacity of 299.5 GW</a:t>
            </a:r>
            <a:endParaRPr lang="en-US">
              <a:ea typeface="Calibri"/>
              <a:cs typeface="Calibri"/>
            </a:endParaRPr>
          </a:p>
          <a:p>
            <a:pPr marL="171450" indent="-171450">
              <a:buFont typeface="Arial"/>
              <a:buChar char="•"/>
            </a:pPr>
            <a:r>
              <a:rPr lang="en-US">
                <a:ea typeface="Calibri"/>
                <a:cs typeface="Calibri"/>
              </a:rPr>
              <a:t>Peak demand: </a:t>
            </a:r>
            <a:r>
              <a:rPr lang="en-US"/>
              <a:t>This is the highest demand for electricity within the Western Interconnect during a specific moment or period in 2023.</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a:p>
        </p:txBody>
      </p:sp>
    </p:spTree>
    <p:extLst>
      <p:ext uri="{BB962C8B-B14F-4D97-AF65-F5344CB8AC3E}">
        <p14:creationId xmlns:p14="http://schemas.microsoft.com/office/powerpoint/2010/main" val="383695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a:p>
        </p:txBody>
      </p:sp>
    </p:spTree>
    <p:extLst>
      <p:ext uri="{BB962C8B-B14F-4D97-AF65-F5344CB8AC3E}">
        <p14:creationId xmlns:p14="http://schemas.microsoft.com/office/powerpoint/2010/main" val="182608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a:p>
        </p:txBody>
      </p:sp>
    </p:spTree>
    <p:extLst>
      <p:ext uri="{BB962C8B-B14F-4D97-AF65-F5344CB8AC3E}">
        <p14:creationId xmlns:p14="http://schemas.microsoft.com/office/powerpoint/2010/main" val="1345093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a:p>
        </p:txBody>
      </p:sp>
    </p:spTree>
    <p:extLst>
      <p:ext uri="{BB962C8B-B14F-4D97-AF65-F5344CB8AC3E}">
        <p14:creationId xmlns:p14="http://schemas.microsoft.com/office/powerpoint/2010/main" val="104379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a:p>
        </p:txBody>
      </p:sp>
    </p:spTree>
    <p:extLst>
      <p:ext uri="{BB962C8B-B14F-4D97-AF65-F5344CB8AC3E}">
        <p14:creationId xmlns:p14="http://schemas.microsoft.com/office/powerpoint/2010/main" val="2169263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
            </a:r>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a:p>
        </p:txBody>
      </p:sp>
    </p:spTree>
    <p:extLst>
      <p:ext uri="{BB962C8B-B14F-4D97-AF65-F5344CB8AC3E}">
        <p14:creationId xmlns:p14="http://schemas.microsoft.com/office/powerpoint/2010/main" val="2900763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fld id="{A24F4801-1B7F-474F-B295-828A9B7BD21E}" type="datetime1">
              <a:rPr lang="en-US" smtClean="0">
                <a:solidFill>
                  <a:srgbClr val="FFFFFF"/>
                </a:solidFill>
                <a:effectLst>
                  <a:outerShdw blurRad="38100" dist="38100" dir="2700000" algn="tl">
                    <a:srgbClr val="000000">
                      <a:alpha val="43137"/>
                    </a:srgbClr>
                  </a:outerShdw>
                </a:effectLst>
              </a:rPr>
              <a:t>12/13/2024</a:t>
            </a:fld>
            <a:endParaRPr lang="en-US">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fld id="{9102F966-7812-244C-9F59-9B84B0240D21}" type="datetime1">
              <a:rPr lang="en-US" smtClean="0"/>
              <a:t>12/13/2024</a:t>
            </a:fld>
            <a:endParaRPr lang="en-US"/>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fld id="{F45C0DBC-0C23-9B42-8A85-1457D35D60E0}" type="datetime1">
              <a:rPr lang="en-US" smtClean="0"/>
              <a:t>12/13/2024</a:t>
            </a:fld>
            <a:endParaRPr lang="en-US"/>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fld id="{9E6C5D29-0265-D140-818A-12217818134D}" type="datetime1">
              <a:rPr lang="en-US" smtClean="0"/>
              <a:t>12/13/2024</a:t>
            </a:fld>
            <a:endParaRPr lang="en-US"/>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fld id="{8DE2317E-C6FE-5A43-AD6E-A418820EAD53}" type="datetime1">
              <a:rPr lang="en-US" smtClean="0"/>
              <a:t>12/13/2024</a:t>
            </a:fld>
            <a:endParaRPr lang="en-US"/>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fld id="{AFE26B9A-7ABC-D24A-8972-08984B5A16AD}" type="datetime1">
              <a:rPr lang="en-US" smtClean="0"/>
              <a:t>12/13/2024</a:t>
            </a:fld>
            <a:endParaRPr lang="en-US"/>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fld id="{E2C760AD-5288-EF44-823F-9779CE80DB01}" type="datetime1">
              <a:rPr lang="en-US" smtClean="0"/>
              <a:t>12/13/2024</a:t>
            </a:fld>
            <a:endParaRPr lang="en-US"/>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err="1"/>
              <a:t>ClICK</a:t>
            </a:r>
            <a:r>
              <a:rPr lang="en-US"/>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fld id="{D27DA8E5-1B2E-9A4D-96D3-A369C2AC94CB}" type="datetime1">
              <a:rPr lang="en-US" smtClean="0"/>
              <a:t>12/13/2024</a:t>
            </a:fld>
            <a:endParaRPr lang="en-US"/>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err="1"/>
              <a:t>ClICK</a:t>
            </a:r>
            <a:r>
              <a:rPr lang="en-US"/>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fld id="{9BEA682E-5C75-3246-91BC-A390493F5C6E}" type="datetime1">
              <a:rPr lang="en-US" smtClean="0"/>
              <a:t>12/13/2024</a:t>
            </a:fld>
            <a:endParaRPr lang="en-US"/>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fld id="{C2DC4B10-FB1F-6840-B488-C21E8FB6991B}" type="datetime1">
              <a:rPr lang="en-US" smtClean="0"/>
              <a:t>12/13/2024</a:t>
            </a:fld>
            <a:endParaRPr lang="en-US"/>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fld id="{A262793A-4B57-4749-BB2F-030030DFE7DF}" type="datetime1">
              <a:rPr lang="en-US" smtClean="0"/>
              <a:t>12/13/2024</a:t>
            </a:fld>
            <a:endParaRPr lang="en-US"/>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fld id="{DA47AB9F-0898-F347-A994-5B6B3CD9C41A}" type="datetime1">
              <a:rPr lang="en-US" smtClean="0"/>
              <a:t>12/13/2024</a:t>
            </a:fld>
            <a:endParaRPr lang="en-US"/>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11537706-785E-A74B-AE74-D0A47C6F1D05}" type="datetime1">
              <a:rPr lang="en-US" smtClean="0"/>
              <a:t>12/13/2024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ww.energy.gov/sites/prod/files/2016/04/f30/Western-Gridoverview.pdf" TargetMode="External"/><Relationship Id="rId2" Type="http://schemas.openxmlformats.org/officeDocument/2006/relationships/hyperlink" Target="https://www.pnnl.gov/main/publications/external/technical_reports/PNNL-36452.pdf" TargetMode="External"/><Relationship Id="rId1" Type="http://schemas.openxmlformats.org/officeDocument/2006/relationships/slideLayout" Target="../slideLayouts/slideLayout9.xml"/><Relationship Id="rId4" Type="http://schemas.openxmlformats.org/officeDocument/2006/relationships/hyperlink" Target="https://feature.wecc.org/soti/index.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feature.wecc.org/soti/topic-sections/load/index.html"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normAutofit fontScale="90000"/>
          </a:bodyPr>
          <a:lstStyle/>
          <a:p>
            <a:r>
              <a:rPr lang="en-US" dirty="0"/>
              <a:t>SSIE 516 Western Interconnect – towards Senate bill 100</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4" y="4856205"/>
            <a:ext cx="3380437" cy="934993"/>
          </a:xfrm>
        </p:spPr>
        <p:txBody>
          <a:bodyPr>
            <a:normAutofit fontScale="85000" lnSpcReduction="20000"/>
          </a:bodyPr>
          <a:lstStyle/>
          <a:p>
            <a:r>
              <a:rPr lang="en-US"/>
              <a:t>By Group 5</a:t>
            </a:r>
          </a:p>
          <a:p>
            <a:r>
              <a:rPr lang="en-US"/>
              <a:t>Athira Nirmal and Soundarya Ketharaman</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a:xfrm>
            <a:off x="4876158" y="0"/>
            <a:ext cx="7315841" cy="6858000"/>
          </a:xfrm>
        </p:spPr>
      </p:pic>
      <p:pic>
        <p:nvPicPr>
          <p:cNvPr id="5" name="Picture 4" descr="Logo&#10;&#10;Description automatically generated with medium confidence">
            <a:extLst>
              <a:ext uri="{FF2B5EF4-FFF2-40B4-BE49-F238E27FC236}">
                <a16:creationId xmlns:a16="http://schemas.microsoft.com/office/drawing/2014/main" id="{951A14F1-5D30-9B43-8E70-D02C7BB3CCE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008355" y="389476"/>
            <a:ext cx="767090" cy="677324"/>
          </a:xfrm>
          <a:prstGeom prst="rect">
            <a:avLst/>
          </a:prstGeo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Let's talk about data</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10</a:t>
            </a:fld>
            <a:endParaRPr lang="en-US"/>
          </a:p>
        </p:txBody>
      </p:sp>
      <p:sp>
        <p:nvSpPr>
          <p:cNvPr id="3" name="Rectangle 2">
            <a:extLst>
              <a:ext uri="{FF2B5EF4-FFF2-40B4-BE49-F238E27FC236}">
                <a16:creationId xmlns:a16="http://schemas.microsoft.com/office/drawing/2014/main" id="{77B234B2-3AAF-9528-955A-AD61FA91CBEE}"/>
              </a:ext>
            </a:extLst>
          </p:cNvPr>
          <p:cNvSpPr/>
          <p:nvPr/>
        </p:nvSpPr>
        <p:spPr>
          <a:xfrm>
            <a:off x="725424" y="1009751"/>
            <a:ext cx="2636577" cy="1969467"/>
          </a:xfrm>
          <a:prstGeom prst="rect">
            <a:avLst/>
          </a:prstGeom>
          <a:solidFill>
            <a:schemeClr val="accent2"/>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rPr>
              <a:t>Datasets</a:t>
            </a:r>
          </a:p>
          <a:p>
            <a:r>
              <a:rPr lang="en-US" dirty="0" err="1">
                <a:solidFill>
                  <a:srgbClr val="000000"/>
                </a:solidFill>
                <a:ea typeface="+mn-lt"/>
                <a:cs typeface="+mn-lt"/>
              </a:rPr>
              <a:t>Fuels_data</a:t>
            </a:r>
            <a:endParaRPr lang="en-US" dirty="0">
              <a:solidFill>
                <a:srgbClr val="000000"/>
              </a:solidFill>
              <a:ea typeface="+mn-lt"/>
              <a:cs typeface="+mn-lt"/>
            </a:endParaRPr>
          </a:p>
          <a:p>
            <a:r>
              <a:rPr lang="en-US" dirty="0" err="1">
                <a:solidFill>
                  <a:srgbClr val="000000"/>
                </a:solidFill>
                <a:ea typeface="+mn-lt"/>
                <a:cs typeface="+mn-lt"/>
              </a:rPr>
              <a:t>Generators_data</a:t>
            </a:r>
            <a:endParaRPr lang="en-US" dirty="0">
              <a:solidFill>
                <a:srgbClr val="000000"/>
              </a:solidFill>
              <a:ea typeface="+mn-lt"/>
              <a:cs typeface="+mn-lt"/>
            </a:endParaRPr>
          </a:p>
          <a:p>
            <a:r>
              <a:rPr lang="en-US" dirty="0" err="1">
                <a:solidFill>
                  <a:srgbClr val="000000"/>
                </a:solidFill>
                <a:ea typeface="+mn-lt"/>
                <a:cs typeface="+mn-lt"/>
              </a:rPr>
              <a:t>Generators_variability</a:t>
            </a:r>
            <a:endParaRPr lang="en-US" dirty="0">
              <a:solidFill>
                <a:srgbClr val="000000"/>
              </a:solidFill>
              <a:ea typeface="+mn-lt"/>
              <a:cs typeface="+mn-lt"/>
            </a:endParaRPr>
          </a:p>
          <a:p>
            <a:r>
              <a:rPr lang="en-US" dirty="0" err="1">
                <a:solidFill>
                  <a:srgbClr val="000000"/>
                </a:solidFill>
                <a:ea typeface="+mn-lt"/>
                <a:cs typeface="+mn-lt"/>
              </a:rPr>
              <a:t>Load_data</a:t>
            </a:r>
            <a:endParaRPr lang="en-US" dirty="0">
              <a:solidFill>
                <a:srgbClr val="000000"/>
              </a:solidFill>
              <a:ea typeface="+mn-lt"/>
              <a:cs typeface="+mn-lt"/>
            </a:endParaRPr>
          </a:p>
          <a:p>
            <a:r>
              <a:rPr lang="en-US" dirty="0">
                <a:solidFill>
                  <a:srgbClr val="000000"/>
                </a:solidFill>
                <a:ea typeface="+mn-lt"/>
                <a:cs typeface="+mn-lt"/>
              </a:rPr>
              <a:t>Network</a:t>
            </a:r>
            <a:endParaRPr lang="en-US" dirty="0">
              <a:solidFill>
                <a:srgbClr val="000000"/>
              </a:solidFill>
            </a:endParaRPr>
          </a:p>
        </p:txBody>
      </p:sp>
      <p:sp>
        <p:nvSpPr>
          <p:cNvPr id="5" name="Rectangle 4">
            <a:extLst>
              <a:ext uri="{FF2B5EF4-FFF2-40B4-BE49-F238E27FC236}">
                <a16:creationId xmlns:a16="http://schemas.microsoft.com/office/drawing/2014/main" id="{4E830440-CBE1-039E-F425-C27924EA55E7}"/>
              </a:ext>
            </a:extLst>
          </p:cNvPr>
          <p:cNvSpPr/>
          <p:nvPr/>
        </p:nvSpPr>
        <p:spPr>
          <a:xfrm>
            <a:off x="4213411" y="1472772"/>
            <a:ext cx="2821480" cy="931690"/>
          </a:xfrm>
          <a:prstGeom prst="rect">
            <a:avLst/>
          </a:prstGeom>
          <a:solidFill>
            <a:schemeClr val="accent2"/>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rPr>
              <a:t>Collect required attributes</a:t>
            </a:r>
          </a:p>
        </p:txBody>
      </p:sp>
      <p:sp>
        <p:nvSpPr>
          <p:cNvPr id="7" name="Rectangle 6">
            <a:extLst>
              <a:ext uri="{FF2B5EF4-FFF2-40B4-BE49-F238E27FC236}">
                <a16:creationId xmlns:a16="http://schemas.microsoft.com/office/drawing/2014/main" id="{EE670E14-D134-8B3C-4B30-93FA75EB2048}"/>
              </a:ext>
            </a:extLst>
          </p:cNvPr>
          <p:cNvSpPr/>
          <p:nvPr/>
        </p:nvSpPr>
        <p:spPr>
          <a:xfrm>
            <a:off x="7876134" y="1498386"/>
            <a:ext cx="2881512" cy="934890"/>
          </a:xfrm>
          <a:prstGeom prst="rect">
            <a:avLst/>
          </a:prstGeom>
          <a:solidFill>
            <a:schemeClr val="accent2"/>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rPr>
              <a:t>Add more data </a:t>
            </a:r>
          </a:p>
          <a:p>
            <a:pPr algn="ctr"/>
            <a:r>
              <a:rPr lang="en-US">
                <a:solidFill>
                  <a:srgbClr val="000000"/>
                </a:solidFill>
              </a:rPr>
              <a:t>(RPS eligible resources)</a:t>
            </a:r>
          </a:p>
        </p:txBody>
      </p:sp>
      <p:sp>
        <p:nvSpPr>
          <p:cNvPr id="6" name="Rectangle 5">
            <a:extLst>
              <a:ext uri="{FF2B5EF4-FFF2-40B4-BE49-F238E27FC236}">
                <a16:creationId xmlns:a16="http://schemas.microsoft.com/office/drawing/2014/main" id="{59E4EE79-8227-9A25-A09D-09AD154BE09B}"/>
              </a:ext>
            </a:extLst>
          </p:cNvPr>
          <p:cNvSpPr/>
          <p:nvPr/>
        </p:nvSpPr>
        <p:spPr>
          <a:xfrm>
            <a:off x="7666068" y="3289549"/>
            <a:ext cx="3571563" cy="1941108"/>
          </a:xfrm>
          <a:prstGeom prst="rect">
            <a:avLst/>
          </a:prstGeom>
          <a:solidFill>
            <a:schemeClr val="accent2"/>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rPr>
              <a:t>Generators: 297×30 </a:t>
            </a:r>
            <a:r>
              <a:rPr lang="en-US" err="1">
                <a:solidFill>
                  <a:srgbClr val="000000"/>
                </a:solidFill>
              </a:rPr>
              <a:t>DataFrame</a:t>
            </a:r>
            <a:endParaRPr lang="en-US"/>
          </a:p>
          <a:p>
            <a:r>
              <a:rPr lang="en-US">
                <a:solidFill>
                  <a:srgbClr val="000000"/>
                </a:solidFill>
              </a:rPr>
              <a:t>Demand: 672×6 </a:t>
            </a:r>
            <a:r>
              <a:rPr lang="en-US" err="1">
                <a:solidFill>
                  <a:srgbClr val="000000"/>
                </a:solidFill>
              </a:rPr>
              <a:t>DataFrame</a:t>
            </a:r>
            <a:endParaRPr lang="en-US">
              <a:solidFill>
                <a:srgbClr val="000000"/>
              </a:solidFill>
            </a:endParaRPr>
          </a:p>
          <a:p>
            <a:r>
              <a:rPr lang="en-US">
                <a:solidFill>
                  <a:srgbClr val="000000"/>
                </a:solidFill>
              </a:rPr>
              <a:t>Variability: 672×297 </a:t>
            </a:r>
            <a:r>
              <a:rPr lang="en-US" err="1">
                <a:solidFill>
                  <a:srgbClr val="000000"/>
                </a:solidFill>
              </a:rPr>
              <a:t>DataFrame</a:t>
            </a:r>
            <a:endParaRPr lang="en-US">
              <a:solidFill>
                <a:srgbClr val="000000"/>
              </a:solidFill>
            </a:endParaRPr>
          </a:p>
          <a:p>
            <a:r>
              <a:rPr lang="en-US">
                <a:solidFill>
                  <a:srgbClr val="000000"/>
                </a:solidFill>
              </a:rPr>
              <a:t>Fuels</a:t>
            </a:r>
            <a:r>
              <a:rPr lang="en-US" err="1">
                <a:solidFill>
                  <a:srgbClr val="000000"/>
                </a:solidFill>
              </a:rPr>
              <a:t>_data</a:t>
            </a:r>
            <a:r>
              <a:rPr lang="en-US">
                <a:solidFill>
                  <a:srgbClr val="000000"/>
                </a:solidFill>
              </a:rPr>
              <a:t>: 8×3 </a:t>
            </a:r>
            <a:r>
              <a:rPr lang="en-US" err="1">
                <a:solidFill>
                  <a:srgbClr val="000000"/>
                </a:solidFill>
              </a:rPr>
              <a:t>DataFrame</a:t>
            </a:r>
            <a:endParaRPr lang="en-US">
              <a:solidFill>
                <a:srgbClr val="000000"/>
              </a:solidFill>
            </a:endParaRPr>
          </a:p>
          <a:p>
            <a:r>
              <a:rPr lang="en-US">
                <a:solidFill>
                  <a:srgbClr val="000000"/>
                </a:solidFill>
              </a:rPr>
              <a:t>Lines: 6×12 </a:t>
            </a:r>
            <a:r>
              <a:rPr lang="en-US" err="1">
                <a:solidFill>
                  <a:srgbClr val="000000"/>
                </a:solidFill>
              </a:rPr>
              <a:t>DataFrame</a:t>
            </a:r>
            <a:endParaRPr lang="en-US">
              <a:solidFill>
                <a:srgbClr val="000000"/>
              </a:solidFill>
            </a:endParaRPr>
          </a:p>
        </p:txBody>
      </p:sp>
      <p:sp>
        <p:nvSpPr>
          <p:cNvPr id="13" name="TextBox 12">
            <a:extLst>
              <a:ext uri="{FF2B5EF4-FFF2-40B4-BE49-F238E27FC236}">
                <a16:creationId xmlns:a16="http://schemas.microsoft.com/office/drawing/2014/main" id="{3DB56B58-E844-AC3A-63FE-84C01F6A8064}"/>
              </a:ext>
            </a:extLst>
          </p:cNvPr>
          <p:cNvSpPr txBox="1"/>
          <p:nvPr/>
        </p:nvSpPr>
        <p:spPr>
          <a:xfrm>
            <a:off x="963083" y="3310716"/>
            <a:ext cx="631825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dirty="0"/>
              <a:t>Generators:</a:t>
            </a:r>
            <a:r>
              <a:rPr lang="en-US" sz="1600" dirty="0"/>
              <a:t> Describes different technologies used with respect to each region along with the various costs and cap</a:t>
            </a:r>
            <a:endParaRPr lang="en-US" dirty="0"/>
          </a:p>
          <a:p>
            <a:pPr marL="285750" indent="-285750">
              <a:buFont typeface="Arial"/>
              <a:buChar char="•"/>
            </a:pPr>
            <a:r>
              <a:rPr lang="en-US" sz="1600" b="1" dirty="0"/>
              <a:t>Demand:</a:t>
            </a:r>
            <a:r>
              <a:rPr lang="en-US" sz="1600" dirty="0"/>
              <a:t> Describes demand for various zones at each time index</a:t>
            </a:r>
          </a:p>
          <a:p>
            <a:pPr marL="285750" indent="-285750">
              <a:buFont typeface="Arial"/>
              <a:buChar char="•"/>
            </a:pPr>
            <a:r>
              <a:rPr lang="en-US" sz="1600" b="1" dirty="0"/>
              <a:t>Variability:</a:t>
            </a:r>
            <a:r>
              <a:rPr lang="en-US" sz="1600" dirty="0"/>
              <a:t> Describes time-series data for capacity factor and resource availability</a:t>
            </a:r>
          </a:p>
          <a:p>
            <a:pPr marL="285750" indent="-285750">
              <a:buFont typeface="Arial"/>
              <a:buChar char="•"/>
            </a:pPr>
            <a:r>
              <a:rPr lang="en-US" sz="1600" b="1" dirty="0"/>
              <a:t>Fuels data:</a:t>
            </a:r>
            <a:r>
              <a:rPr lang="en-US" sz="1600" dirty="0"/>
              <a:t> Describes cost and CO2 content for each fuel type</a:t>
            </a:r>
          </a:p>
          <a:p>
            <a:pPr marL="285750" indent="-285750">
              <a:buFont typeface="Arial"/>
              <a:buChar char="•"/>
            </a:pPr>
            <a:r>
              <a:rPr lang="en-US" sz="1600" b="1" dirty="0"/>
              <a:t>Lines:</a:t>
            </a:r>
            <a:r>
              <a:rPr lang="en-US" sz="1600" dirty="0"/>
              <a:t> includes data on transmission fixed costs, capacity parameters, and loss parameters</a:t>
            </a:r>
          </a:p>
          <a:p>
            <a:endParaRPr lang="en-US" dirty="0"/>
          </a:p>
          <a:p>
            <a:endParaRPr lang="en-US" dirty="0"/>
          </a:p>
        </p:txBody>
      </p:sp>
      <p:sp>
        <p:nvSpPr>
          <p:cNvPr id="14" name="Arrow: Right 13">
            <a:extLst>
              <a:ext uri="{FF2B5EF4-FFF2-40B4-BE49-F238E27FC236}">
                <a16:creationId xmlns:a16="http://schemas.microsoft.com/office/drawing/2014/main" id="{BB408EB4-7D88-33BD-536A-E4B1E20D818F}"/>
              </a:ext>
            </a:extLst>
          </p:cNvPr>
          <p:cNvSpPr/>
          <p:nvPr/>
        </p:nvSpPr>
        <p:spPr>
          <a:xfrm>
            <a:off x="3386666" y="1862666"/>
            <a:ext cx="793750" cy="158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5AE1EFF-DE2F-8ECB-0306-FA8F7259B220}"/>
              </a:ext>
            </a:extLst>
          </p:cNvPr>
          <p:cNvSpPr/>
          <p:nvPr/>
        </p:nvSpPr>
        <p:spPr>
          <a:xfrm>
            <a:off x="7059082" y="1862666"/>
            <a:ext cx="804333" cy="158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24BD4111-48CE-BF53-B231-71512A669E08}"/>
              </a:ext>
            </a:extLst>
          </p:cNvPr>
          <p:cNvSpPr/>
          <p:nvPr/>
        </p:nvSpPr>
        <p:spPr>
          <a:xfrm>
            <a:off x="9313332" y="2465916"/>
            <a:ext cx="169333" cy="8043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63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Energy statistics</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11</a:t>
            </a:fld>
            <a:endParaRPr lang="en-US"/>
          </a:p>
        </p:txBody>
      </p:sp>
      <p:pic>
        <p:nvPicPr>
          <p:cNvPr id="7" name="Content Placeholder 6" descr="A graph of fuel type by region&#10;&#10;Description automatically generated">
            <a:extLst>
              <a:ext uri="{FF2B5EF4-FFF2-40B4-BE49-F238E27FC236}">
                <a16:creationId xmlns:a16="http://schemas.microsoft.com/office/drawing/2014/main" id="{91319E51-F283-0C06-45A9-1EF8F52BD832}"/>
              </a:ext>
            </a:extLst>
          </p:cNvPr>
          <p:cNvPicPr>
            <a:picLocks noGrp="1" noChangeAspect="1"/>
          </p:cNvPicPr>
          <p:nvPr>
            <p:ph idx="1"/>
          </p:nvPr>
        </p:nvPicPr>
        <p:blipFill>
          <a:blip r:embed="rId3"/>
          <a:srcRect l="4040" t="503" r="8333" b="3042"/>
          <a:stretch/>
        </p:blipFill>
        <p:spPr>
          <a:xfrm>
            <a:off x="714811" y="814673"/>
            <a:ext cx="6491395" cy="4260197"/>
          </a:xfrm>
        </p:spPr>
      </p:pic>
      <p:pic>
        <p:nvPicPr>
          <p:cNvPr id="4" name="Content Placeholder 7" descr="A pie chart of energy&#10;&#10;Description automatically generated">
            <a:extLst>
              <a:ext uri="{FF2B5EF4-FFF2-40B4-BE49-F238E27FC236}">
                <a16:creationId xmlns:a16="http://schemas.microsoft.com/office/drawing/2014/main" id="{A612161B-8741-1F31-F558-4BC499D5B971}"/>
              </a:ext>
            </a:extLst>
          </p:cNvPr>
          <p:cNvPicPr>
            <a:picLocks noChangeAspect="1"/>
          </p:cNvPicPr>
          <p:nvPr/>
        </p:nvPicPr>
        <p:blipFill>
          <a:blip r:embed="rId4"/>
          <a:srcRect l="8543" t="-1643" r="8853" b="1589"/>
          <a:stretch/>
        </p:blipFill>
        <p:spPr>
          <a:xfrm>
            <a:off x="5254335" y="980183"/>
            <a:ext cx="4499944" cy="3555719"/>
          </a:xfrm>
          <a:prstGeom prst="rect">
            <a:avLst/>
          </a:prstGeom>
        </p:spPr>
      </p:pic>
      <p:pic>
        <p:nvPicPr>
          <p:cNvPr id="5" name="Picture 4">
            <a:extLst>
              <a:ext uri="{FF2B5EF4-FFF2-40B4-BE49-F238E27FC236}">
                <a16:creationId xmlns:a16="http://schemas.microsoft.com/office/drawing/2014/main" id="{96E188E0-6E09-4DD0-2FA5-B3C14B543C65}"/>
              </a:ext>
            </a:extLst>
          </p:cNvPr>
          <p:cNvPicPr>
            <a:picLocks noChangeAspect="1"/>
          </p:cNvPicPr>
          <p:nvPr/>
        </p:nvPicPr>
        <p:blipFill>
          <a:blip r:embed="rId5"/>
          <a:stretch>
            <a:fillRect/>
          </a:stretch>
        </p:blipFill>
        <p:spPr>
          <a:xfrm>
            <a:off x="2040671" y="5082109"/>
            <a:ext cx="2014658" cy="1041666"/>
          </a:xfrm>
          <a:prstGeom prst="rect">
            <a:avLst/>
          </a:prstGeom>
        </p:spPr>
      </p:pic>
      <p:pic>
        <p:nvPicPr>
          <p:cNvPr id="6" name="Picture 5" descr="A table with numbers and symbols&#10;&#10;Description automatically generated">
            <a:extLst>
              <a:ext uri="{FF2B5EF4-FFF2-40B4-BE49-F238E27FC236}">
                <a16:creationId xmlns:a16="http://schemas.microsoft.com/office/drawing/2014/main" id="{A5D7EE28-72A8-2591-A7DD-ABDDDA19D4AC}"/>
              </a:ext>
            </a:extLst>
          </p:cNvPr>
          <p:cNvPicPr>
            <a:picLocks noChangeAspect="1"/>
          </p:cNvPicPr>
          <p:nvPr/>
        </p:nvPicPr>
        <p:blipFill>
          <a:blip r:embed="rId6"/>
          <a:stretch>
            <a:fillRect/>
          </a:stretch>
        </p:blipFill>
        <p:spPr>
          <a:xfrm>
            <a:off x="9145122" y="1998888"/>
            <a:ext cx="2264550" cy="1899718"/>
          </a:xfrm>
          <a:prstGeom prst="rect">
            <a:avLst/>
          </a:prstGeom>
        </p:spPr>
      </p:pic>
      <p:sp>
        <p:nvSpPr>
          <p:cNvPr id="12" name="TextBox 11">
            <a:extLst>
              <a:ext uri="{FF2B5EF4-FFF2-40B4-BE49-F238E27FC236}">
                <a16:creationId xmlns:a16="http://schemas.microsoft.com/office/drawing/2014/main" id="{1EF1E440-B20A-2C87-4143-2C75E499E8D6}"/>
              </a:ext>
            </a:extLst>
          </p:cNvPr>
          <p:cNvSpPr txBox="1"/>
          <p:nvPr/>
        </p:nvSpPr>
        <p:spPr>
          <a:xfrm>
            <a:off x="6037836" y="4708160"/>
            <a:ext cx="3716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2023 Total Installed Capacity (GW)</a:t>
            </a:r>
            <a:endParaRPr lang="en-US"/>
          </a:p>
        </p:txBody>
      </p:sp>
    </p:spTree>
    <p:extLst>
      <p:ext uri="{BB962C8B-B14F-4D97-AF65-F5344CB8AC3E}">
        <p14:creationId xmlns:p14="http://schemas.microsoft.com/office/powerpoint/2010/main" val="387301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87B0-4C3B-F933-55F3-551DABAD986F}"/>
              </a:ext>
            </a:extLst>
          </p:cNvPr>
          <p:cNvSpPr>
            <a:spLocks noGrp="1"/>
          </p:cNvSpPr>
          <p:nvPr>
            <p:ph type="title"/>
          </p:nvPr>
        </p:nvSpPr>
        <p:spPr/>
        <p:txBody>
          <a:bodyPr/>
          <a:lstStyle/>
          <a:p>
            <a:r>
              <a:rPr lang="en-US"/>
              <a:t>Data visualization</a:t>
            </a:r>
          </a:p>
        </p:txBody>
      </p:sp>
      <p:sp>
        <p:nvSpPr>
          <p:cNvPr id="3" name="Text Placeholder 2">
            <a:extLst>
              <a:ext uri="{FF2B5EF4-FFF2-40B4-BE49-F238E27FC236}">
                <a16:creationId xmlns:a16="http://schemas.microsoft.com/office/drawing/2014/main" id="{C393CC2F-6CE7-27E1-FB1F-AEFC868AF004}"/>
              </a:ext>
            </a:extLst>
          </p:cNvPr>
          <p:cNvSpPr>
            <a:spLocks noGrp="1"/>
          </p:cNvSpPr>
          <p:nvPr>
            <p:ph type="body" sz="quarter" idx="15"/>
          </p:nvPr>
        </p:nvSpPr>
        <p:spPr/>
        <p:txBody>
          <a:bodyPr/>
          <a:lstStyle/>
          <a:p>
            <a:r>
              <a:rPr lang="en-US" err="1"/>
              <a:t>Fuel_data</a:t>
            </a:r>
            <a:r>
              <a:rPr lang="en-US"/>
              <a:t> for CO2 Content</a:t>
            </a:r>
          </a:p>
        </p:txBody>
      </p:sp>
      <p:sp>
        <p:nvSpPr>
          <p:cNvPr id="5" name="Text Placeholder 4">
            <a:extLst>
              <a:ext uri="{FF2B5EF4-FFF2-40B4-BE49-F238E27FC236}">
                <a16:creationId xmlns:a16="http://schemas.microsoft.com/office/drawing/2014/main" id="{E4DE5210-A74B-CA59-DB1E-629923F026CD}"/>
              </a:ext>
            </a:extLst>
          </p:cNvPr>
          <p:cNvSpPr>
            <a:spLocks noGrp="1"/>
          </p:cNvSpPr>
          <p:nvPr>
            <p:ph type="body" sz="quarter" idx="16"/>
          </p:nvPr>
        </p:nvSpPr>
        <p:spPr/>
        <p:txBody>
          <a:bodyPr/>
          <a:lstStyle/>
          <a:p>
            <a:r>
              <a:rPr lang="en-US"/>
              <a:t>Load Data for One Day in January</a:t>
            </a:r>
          </a:p>
        </p:txBody>
      </p:sp>
      <p:sp>
        <p:nvSpPr>
          <p:cNvPr id="8" name="Date Placeholder 7">
            <a:extLst>
              <a:ext uri="{FF2B5EF4-FFF2-40B4-BE49-F238E27FC236}">
                <a16:creationId xmlns:a16="http://schemas.microsoft.com/office/drawing/2014/main" id="{24036188-CF6E-8A19-018E-73DA8920DB9D}"/>
              </a:ext>
            </a:extLst>
          </p:cNvPr>
          <p:cNvSpPr>
            <a:spLocks noGrp="1"/>
          </p:cNvSpPr>
          <p:nvPr>
            <p:ph type="dt" sz="half" idx="10"/>
          </p:nvPr>
        </p:nvSpPr>
        <p:spPr/>
        <p:txBody>
          <a:bodyPr/>
          <a:lstStyle/>
          <a:p>
            <a:fld id="{9102F966-7812-244C-9F59-9B84B0240D21}" type="datetime1">
              <a:rPr lang="en-US" smtClean="0"/>
              <a:t>12/13/2024</a:t>
            </a:fld>
            <a:endParaRPr lang="en-US"/>
          </a:p>
        </p:txBody>
      </p:sp>
      <p:sp>
        <p:nvSpPr>
          <p:cNvPr id="9" name="Slide Number Placeholder 8">
            <a:extLst>
              <a:ext uri="{FF2B5EF4-FFF2-40B4-BE49-F238E27FC236}">
                <a16:creationId xmlns:a16="http://schemas.microsoft.com/office/drawing/2014/main" id="{8F25E987-6F2E-6CAF-D2E0-28E7D8CCD93C}"/>
              </a:ext>
            </a:extLst>
          </p:cNvPr>
          <p:cNvSpPr>
            <a:spLocks noGrp="1"/>
          </p:cNvSpPr>
          <p:nvPr>
            <p:ph type="sldNum" sz="quarter" idx="12"/>
          </p:nvPr>
        </p:nvSpPr>
        <p:spPr/>
        <p:txBody>
          <a:bodyPr/>
          <a:lstStyle/>
          <a:p>
            <a:fld id="{E30AF5A0-43BB-4336-8627-9123B9144D80}" type="slidenum">
              <a:rPr lang="en-US" smtClean="0"/>
              <a:t>12</a:t>
            </a:fld>
            <a:endParaRPr lang="en-US"/>
          </a:p>
        </p:txBody>
      </p:sp>
      <p:pic>
        <p:nvPicPr>
          <p:cNvPr id="10" name="Picture 2">
            <a:extLst>
              <a:ext uri="{FF2B5EF4-FFF2-40B4-BE49-F238E27FC236}">
                <a16:creationId xmlns:a16="http://schemas.microsoft.com/office/drawing/2014/main" id="{F6EE025B-253D-513D-7054-057B97FA19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3070963"/>
            <a:ext cx="5094288" cy="22337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50F65B2-14CA-034C-0627-549B516D80A7}"/>
              </a:ext>
            </a:extLst>
          </p:cNvPr>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297613" y="2612842"/>
            <a:ext cx="5094287" cy="314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8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Methodology</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13</a:t>
            </a:fld>
            <a:endParaRPr lang="en-US"/>
          </a:p>
        </p:txBody>
      </p:sp>
      <p:sp>
        <p:nvSpPr>
          <p:cNvPr id="15" name="Rectangle: Rounded Corners 14">
            <a:extLst>
              <a:ext uri="{FF2B5EF4-FFF2-40B4-BE49-F238E27FC236}">
                <a16:creationId xmlns:a16="http://schemas.microsoft.com/office/drawing/2014/main" id="{B94375BB-2A35-98E4-3767-F7636CFFF871}"/>
              </a:ext>
            </a:extLst>
          </p:cNvPr>
          <p:cNvSpPr/>
          <p:nvPr/>
        </p:nvSpPr>
        <p:spPr>
          <a:xfrm>
            <a:off x="654124" y="5257930"/>
            <a:ext cx="11263556" cy="7416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Z = </a:t>
            </a:r>
            <a:r>
              <a:rPr lang="en-US" b="1"/>
              <a:t>Minimize</a:t>
            </a:r>
            <a:r>
              <a:rPr lang="en-US"/>
              <a:t> fixed cost for generation, storage, and transmission, variable costs, and NSE costs</a:t>
            </a:r>
          </a:p>
        </p:txBody>
      </p:sp>
      <p:sp>
        <p:nvSpPr>
          <p:cNvPr id="16" name="Flowchart: Magnetic Disk 15">
            <a:extLst>
              <a:ext uri="{FF2B5EF4-FFF2-40B4-BE49-F238E27FC236}">
                <a16:creationId xmlns:a16="http://schemas.microsoft.com/office/drawing/2014/main" id="{691028D4-C688-FB4B-D7E1-E6F34A1BCD54}"/>
              </a:ext>
            </a:extLst>
          </p:cNvPr>
          <p:cNvSpPr/>
          <p:nvPr/>
        </p:nvSpPr>
        <p:spPr>
          <a:xfrm>
            <a:off x="580797" y="1040614"/>
            <a:ext cx="1459874" cy="1551780"/>
          </a:xfrm>
          <a:prstGeom prst="flowChartMagneticDisk">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r>
              <a:rPr lang="en-US"/>
              <a:t>Western Interconnect Dataset (4w)</a:t>
            </a:r>
          </a:p>
        </p:txBody>
      </p:sp>
      <p:pic>
        <p:nvPicPr>
          <p:cNvPr id="1026" name="Picture 2" descr="Julia (programming language) - Wikipedia">
            <a:extLst>
              <a:ext uri="{FF2B5EF4-FFF2-40B4-BE49-F238E27FC236}">
                <a16:creationId xmlns:a16="http://schemas.microsoft.com/office/drawing/2014/main" id="{B307E1D8-AC1F-8C2B-8C64-81CD1779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586" y="2653632"/>
            <a:ext cx="1550297" cy="99661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E5ECC59-C1A8-4E16-B25C-56B75070DE71}"/>
              </a:ext>
            </a:extLst>
          </p:cNvPr>
          <p:cNvGrpSpPr/>
          <p:nvPr/>
        </p:nvGrpSpPr>
        <p:grpSpPr>
          <a:xfrm>
            <a:off x="471027" y="3751247"/>
            <a:ext cx="1679414" cy="1214929"/>
            <a:chOff x="471027" y="3913807"/>
            <a:chExt cx="1679414" cy="1214929"/>
          </a:xfrm>
        </p:grpSpPr>
        <p:grpSp>
          <p:nvGrpSpPr>
            <p:cNvPr id="41" name="Group 40">
              <a:extLst>
                <a:ext uri="{FF2B5EF4-FFF2-40B4-BE49-F238E27FC236}">
                  <a16:creationId xmlns:a16="http://schemas.microsoft.com/office/drawing/2014/main" id="{B7AC5714-D6E0-AFE4-E9DA-8FA081E7B7C8}"/>
                </a:ext>
              </a:extLst>
            </p:cNvPr>
            <p:cNvGrpSpPr/>
            <p:nvPr/>
          </p:nvGrpSpPr>
          <p:grpSpPr>
            <a:xfrm>
              <a:off x="471027" y="3913807"/>
              <a:ext cx="1679414" cy="369332"/>
              <a:chOff x="471027" y="3913807"/>
              <a:chExt cx="1679414" cy="369332"/>
            </a:xfrm>
          </p:grpSpPr>
          <p:sp>
            <p:nvSpPr>
              <p:cNvPr id="28" name="Rectangle 27">
                <a:extLst>
                  <a:ext uri="{FF2B5EF4-FFF2-40B4-BE49-F238E27FC236}">
                    <a16:creationId xmlns:a16="http://schemas.microsoft.com/office/drawing/2014/main" id="{B8E46CD6-8812-44D7-8419-79D96757ECC4}"/>
                  </a:ext>
                </a:extLst>
              </p:cNvPr>
              <p:cNvSpPr/>
              <p:nvPr/>
            </p:nvSpPr>
            <p:spPr>
              <a:xfrm>
                <a:off x="471027" y="3973667"/>
                <a:ext cx="326960" cy="249612"/>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3B79FA30-E76F-EF2C-428F-03AB69CE30A5}"/>
                  </a:ext>
                </a:extLst>
              </p:cNvPr>
              <p:cNvSpPr txBox="1"/>
              <p:nvPr/>
            </p:nvSpPr>
            <p:spPr>
              <a:xfrm>
                <a:off x="806803" y="3913807"/>
                <a:ext cx="1343638" cy="369332"/>
              </a:xfrm>
              <a:prstGeom prst="rect">
                <a:avLst/>
              </a:prstGeom>
              <a:noFill/>
            </p:spPr>
            <p:txBody>
              <a:bodyPr wrap="none" rtlCol="0">
                <a:spAutoFit/>
              </a:bodyPr>
              <a:lstStyle/>
              <a:p>
                <a:r>
                  <a:rPr lang="en-US"/>
                  <a:t>Base Model</a:t>
                </a:r>
              </a:p>
            </p:txBody>
          </p:sp>
        </p:grpSp>
        <p:grpSp>
          <p:nvGrpSpPr>
            <p:cNvPr id="42" name="Group 41">
              <a:extLst>
                <a:ext uri="{FF2B5EF4-FFF2-40B4-BE49-F238E27FC236}">
                  <a16:creationId xmlns:a16="http://schemas.microsoft.com/office/drawing/2014/main" id="{5D1BA99B-0C45-67D0-69CA-B672F7782772}"/>
                </a:ext>
              </a:extLst>
            </p:cNvPr>
            <p:cNvGrpSpPr/>
            <p:nvPr/>
          </p:nvGrpSpPr>
          <p:grpSpPr>
            <a:xfrm>
              <a:off x="471027" y="4336605"/>
              <a:ext cx="1539952" cy="369332"/>
              <a:chOff x="471027" y="4360929"/>
              <a:chExt cx="1539952" cy="369332"/>
            </a:xfrm>
          </p:grpSpPr>
          <p:sp>
            <p:nvSpPr>
              <p:cNvPr id="34" name="Rectangle 33">
                <a:extLst>
                  <a:ext uri="{FF2B5EF4-FFF2-40B4-BE49-F238E27FC236}">
                    <a16:creationId xmlns:a16="http://schemas.microsoft.com/office/drawing/2014/main" id="{FE893278-6D67-8EED-27CE-0C2B4E2D0E52}"/>
                  </a:ext>
                </a:extLst>
              </p:cNvPr>
              <p:cNvSpPr/>
              <p:nvPr/>
            </p:nvSpPr>
            <p:spPr>
              <a:xfrm>
                <a:off x="471027" y="4420789"/>
                <a:ext cx="326960" cy="24961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2E30053F-922C-F67C-BE88-0DF2C743F6B3}"/>
                  </a:ext>
                </a:extLst>
              </p:cNvPr>
              <p:cNvSpPr txBox="1"/>
              <p:nvPr/>
            </p:nvSpPr>
            <p:spPr>
              <a:xfrm>
                <a:off x="806803" y="4360929"/>
                <a:ext cx="1204176" cy="369332"/>
              </a:xfrm>
              <a:prstGeom prst="rect">
                <a:avLst/>
              </a:prstGeom>
              <a:noFill/>
            </p:spPr>
            <p:txBody>
              <a:bodyPr wrap="none" rtlCol="0">
                <a:spAutoFit/>
              </a:bodyPr>
              <a:lstStyle/>
              <a:p>
                <a:r>
                  <a:rPr lang="en-US"/>
                  <a:t>CT Model</a:t>
                </a:r>
              </a:p>
            </p:txBody>
          </p:sp>
        </p:grpSp>
        <p:grpSp>
          <p:nvGrpSpPr>
            <p:cNvPr id="43" name="Group 42">
              <a:extLst>
                <a:ext uri="{FF2B5EF4-FFF2-40B4-BE49-F238E27FC236}">
                  <a16:creationId xmlns:a16="http://schemas.microsoft.com/office/drawing/2014/main" id="{33827B10-E145-2A1D-3D25-680B72598514}"/>
                </a:ext>
              </a:extLst>
            </p:cNvPr>
            <p:cNvGrpSpPr/>
            <p:nvPr/>
          </p:nvGrpSpPr>
          <p:grpSpPr>
            <a:xfrm>
              <a:off x="471027" y="4759404"/>
              <a:ext cx="1658574" cy="369332"/>
              <a:chOff x="471027" y="4759404"/>
              <a:chExt cx="1658574" cy="369332"/>
            </a:xfrm>
          </p:grpSpPr>
          <p:sp>
            <p:nvSpPr>
              <p:cNvPr id="37" name="Rectangle 36">
                <a:extLst>
                  <a:ext uri="{FF2B5EF4-FFF2-40B4-BE49-F238E27FC236}">
                    <a16:creationId xmlns:a16="http://schemas.microsoft.com/office/drawing/2014/main" id="{995BAB1B-39F0-0852-0220-00F0787E0C7E}"/>
                  </a:ext>
                </a:extLst>
              </p:cNvPr>
              <p:cNvSpPr/>
              <p:nvPr/>
            </p:nvSpPr>
            <p:spPr>
              <a:xfrm>
                <a:off x="471027" y="4819264"/>
                <a:ext cx="326960" cy="249612"/>
              </a:xfrm>
              <a:prstGeom prst="rect">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D15F8F5-AC54-22D3-428C-0826F56CBC48}"/>
                  </a:ext>
                </a:extLst>
              </p:cNvPr>
              <p:cNvSpPr txBox="1"/>
              <p:nvPr/>
            </p:nvSpPr>
            <p:spPr>
              <a:xfrm>
                <a:off x="806803" y="4759404"/>
                <a:ext cx="1322798" cy="369332"/>
              </a:xfrm>
              <a:prstGeom prst="rect">
                <a:avLst/>
              </a:prstGeom>
              <a:noFill/>
            </p:spPr>
            <p:txBody>
              <a:bodyPr wrap="none" rtlCol="0">
                <a:spAutoFit/>
              </a:bodyPr>
              <a:lstStyle/>
              <a:p>
                <a:r>
                  <a:rPr lang="en-US"/>
                  <a:t>RPS Model</a:t>
                </a:r>
              </a:p>
            </p:txBody>
          </p:sp>
        </p:grpSp>
      </p:grpSp>
      <p:sp>
        <p:nvSpPr>
          <p:cNvPr id="45" name="Right Brace 44">
            <a:extLst>
              <a:ext uri="{FF2B5EF4-FFF2-40B4-BE49-F238E27FC236}">
                <a16:creationId xmlns:a16="http://schemas.microsoft.com/office/drawing/2014/main" id="{01AA7005-A74A-ED58-D232-C0FBF82385B9}"/>
              </a:ext>
            </a:extLst>
          </p:cNvPr>
          <p:cNvSpPr/>
          <p:nvPr/>
        </p:nvSpPr>
        <p:spPr>
          <a:xfrm>
            <a:off x="2268056" y="1040614"/>
            <a:ext cx="271189" cy="3925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CE88C1A6-DC63-77AD-4BBB-EC98CEE283A7}"/>
              </a:ext>
            </a:extLst>
          </p:cNvPr>
          <p:cNvGrpSpPr/>
          <p:nvPr/>
        </p:nvGrpSpPr>
        <p:grpSpPr>
          <a:xfrm>
            <a:off x="2650566" y="977368"/>
            <a:ext cx="8940800" cy="4114800"/>
            <a:chOff x="2650566" y="977368"/>
            <a:chExt cx="8940800" cy="4114800"/>
          </a:xfrm>
        </p:grpSpPr>
        <p:grpSp>
          <p:nvGrpSpPr>
            <p:cNvPr id="24" name="Group 23">
              <a:extLst>
                <a:ext uri="{FF2B5EF4-FFF2-40B4-BE49-F238E27FC236}">
                  <a16:creationId xmlns:a16="http://schemas.microsoft.com/office/drawing/2014/main" id="{98B88685-A175-0406-751D-91DE994F038E}"/>
                </a:ext>
              </a:extLst>
            </p:cNvPr>
            <p:cNvGrpSpPr/>
            <p:nvPr/>
          </p:nvGrpSpPr>
          <p:grpSpPr>
            <a:xfrm>
              <a:off x="2650566" y="977368"/>
              <a:ext cx="8940800" cy="4114800"/>
              <a:chOff x="2976880" y="934720"/>
              <a:chExt cx="8940800" cy="4114800"/>
            </a:xfrm>
          </p:grpSpPr>
          <p:sp>
            <p:nvSpPr>
              <p:cNvPr id="23" name="Rectangle: Rounded Corners 22">
                <a:extLst>
                  <a:ext uri="{FF2B5EF4-FFF2-40B4-BE49-F238E27FC236}">
                    <a16:creationId xmlns:a16="http://schemas.microsoft.com/office/drawing/2014/main" id="{99BCF67E-D92C-A9A8-EA98-DA2D7485878B}"/>
                  </a:ext>
                </a:extLst>
              </p:cNvPr>
              <p:cNvSpPr/>
              <p:nvPr/>
            </p:nvSpPr>
            <p:spPr>
              <a:xfrm>
                <a:off x="2976880" y="934720"/>
                <a:ext cx="8940800" cy="4114800"/>
              </a:xfrm>
              <a:prstGeom prst="roundRect">
                <a:avLst/>
              </a:prstGeom>
              <a:ln>
                <a:solidFill>
                  <a:schemeClr val="tx1"/>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F06A582A-4EF6-096E-A8BA-CCD64B550A6F}"/>
                  </a:ext>
                </a:extLst>
              </p:cNvPr>
              <p:cNvGrpSpPr/>
              <p:nvPr/>
            </p:nvGrpSpPr>
            <p:grpSpPr>
              <a:xfrm>
                <a:off x="3384639" y="1240331"/>
                <a:ext cx="8125282" cy="3503579"/>
                <a:chOff x="3466084" y="1206481"/>
                <a:chExt cx="8125282" cy="3503579"/>
              </a:xfrm>
            </p:grpSpPr>
            <p:sp>
              <p:nvSpPr>
                <p:cNvPr id="6" name="Rectangle 5">
                  <a:extLst>
                    <a:ext uri="{FF2B5EF4-FFF2-40B4-BE49-F238E27FC236}">
                      <a16:creationId xmlns:a16="http://schemas.microsoft.com/office/drawing/2014/main" id="{85F89CFF-A9AD-042B-D7E5-EFB385E9D95C}"/>
                    </a:ext>
                  </a:extLst>
                </p:cNvPr>
                <p:cNvSpPr/>
                <p:nvPr/>
              </p:nvSpPr>
              <p:spPr>
                <a:xfrm>
                  <a:off x="3466084" y="1206481"/>
                  <a:ext cx="4592320" cy="3503579"/>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r>
                    <a:rPr lang="en-US" dirty="0"/>
                    <a:t>Supply-demand balance constraint for all time steps and zones</a:t>
                  </a:r>
                </a:p>
                <a:p>
                  <a:pPr marL="285750" indent="-285750" algn="ctr">
                    <a:buFont typeface="Arial" panose="020B0604020202020204" pitchFamily="34" charset="0"/>
                    <a:buChar char="•"/>
                  </a:pPr>
                  <a:r>
                    <a:rPr lang="en-US" dirty="0"/>
                    <a:t>Max power, charge, SOC, NSE constraints for all time steps and all generators/storage</a:t>
                  </a:r>
                </a:p>
                <a:p>
                  <a:pPr marL="285750" indent="-285750" algn="ctr">
                    <a:buFont typeface="Arial" panose="020B0604020202020204" pitchFamily="34" charset="0"/>
                    <a:buChar char="•"/>
                  </a:pPr>
                  <a:r>
                    <a:rPr lang="en-US" dirty="0"/>
                    <a:t>Max and min flow constraints for all time steps and all lines</a:t>
                  </a:r>
                </a:p>
                <a:p>
                  <a:pPr marL="285750" indent="-285750" algn="ctr">
                    <a:buFont typeface="Arial" panose="020B0604020202020204" pitchFamily="34" charset="0"/>
                    <a:buChar char="•"/>
                  </a:pPr>
                  <a:r>
                    <a:rPr lang="en-US" dirty="0"/>
                    <a:t>Total capacity constraints for all generators/storage</a:t>
                  </a:r>
                </a:p>
                <a:p>
                  <a:pPr marL="285750" indent="-285750" algn="ctr">
                    <a:buFont typeface="Arial" panose="020B0604020202020204" pitchFamily="34" charset="0"/>
                    <a:buChar char="•"/>
                  </a:pPr>
                  <a:r>
                    <a:rPr lang="en-US" dirty="0"/>
                    <a:t>Ramp up and down constraints along with storage SOC for normal and sub-wrapping</a:t>
                  </a:r>
                </a:p>
              </p:txBody>
            </p:sp>
            <p:grpSp>
              <p:nvGrpSpPr>
                <p:cNvPr id="21" name="Group 20">
                  <a:extLst>
                    <a:ext uri="{FF2B5EF4-FFF2-40B4-BE49-F238E27FC236}">
                      <a16:creationId xmlns:a16="http://schemas.microsoft.com/office/drawing/2014/main" id="{6AB1E9E3-4E9C-2E7D-D0F6-6925159EC2CA}"/>
                    </a:ext>
                  </a:extLst>
                </p:cNvPr>
                <p:cNvGrpSpPr/>
                <p:nvPr/>
              </p:nvGrpSpPr>
              <p:grpSpPr>
                <a:xfrm>
                  <a:off x="8848673" y="1571884"/>
                  <a:ext cx="2742693" cy="2772772"/>
                  <a:chOff x="8848673" y="1681871"/>
                  <a:chExt cx="2742693" cy="2772772"/>
                </a:xfrm>
              </p:grpSpPr>
              <p:sp>
                <p:nvSpPr>
                  <p:cNvPr id="7" name="Rectangle 6">
                    <a:extLst>
                      <a:ext uri="{FF2B5EF4-FFF2-40B4-BE49-F238E27FC236}">
                        <a16:creationId xmlns:a16="http://schemas.microsoft.com/office/drawing/2014/main" id="{085FAD5A-F017-3AB5-1483-9A0492F5980D}"/>
                      </a:ext>
                    </a:extLst>
                  </p:cNvPr>
                  <p:cNvSpPr/>
                  <p:nvPr/>
                </p:nvSpPr>
                <p:spPr>
                  <a:xfrm>
                    <a:off x="8848673" y="1681871"/>
                    <a:ext cx="2742693" cy="11065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r>
                      <a:rPr lang="en-US"/>
                      <a:t>Inclusion of total CO2 emission transmitted cap constraint (CT Model)</a:t>
                    </a:r>
                  </a:p>
                </p:txBody>
              </p:sp>
              <p:sp>
                <p:nvSpPr>
                  <p:cNvPr id="14" name="Rectangle 13">
                    <a:extLst>
                      <a:ext uri="{FF2B5EF4-FFF2-40B4-BE49-F238E27FC236}">
                        <a16:creationId xmlns:a16="http://schemas.microsoft.com/office/drawing/2014/main" id="{A144EB24-90CC-1B0D-16D7-E1345250C5C8}"/>
                      </a:ext>
                    </a:extLst>
                  </p:cNvPr>
                  <p:cNvSpPr/>
                  <p:nvPr/>
                </p:nvSpPr>
                <p:spPr>
                  <a:xfrm>
                    <a:off x="8848673" y="3348071"/>
                    <a:ext cx="2742693" cy="1106572"/>
                  </a:xfrm>
                  <a:prstGeom prst="rect">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r>
                      <a:rPr lang="en-US"/>
                      <a:t>Inclusion of Renewable Portfolio Standard (RPS) constraint</a:t>
                    </a:r>
                  </a:p>
                </p:txBody>
              </p:sp>
            </p:grpSp>
          </p:grpSp>
        </p:grpSp>
        <p:sp>
          <p:nvSpPr>
            <p:cNvPr id="25" name="TextBox 24">
              <a:extLst>
                <a:ext uri="{FF2B5EF4-FFF2-40B4-BE49-F238E27FC236}">
                  <a16:creationId xmlns:a16="http://schemas.microsoft.com/office/drawing/2014/main" id="{6C1190EF-4C47-043E-E416-6D9551E01E31}"/>
                </a:ext>
              </a:extLst>
            </p:cNvPr>
            <p:cNvSpPr txBox="1"/>
            <p:nvPr/>
          </p:nvSpPr>
          <p:spPr>
            <a:xfrm>
              <a:off x="9819250" y="1018508"/>
              <a:ext cx="1367682" cy="369332"/>
            </a:xfrm>
            <a:prstGeom prst="rect">
              <a:avLst/>
            </a:prstGeom>
            <a:noFill/>
          </p:spPr>
          <p:txBody>
            <a:bodyPr wrap="none" rtlCol="0">
              <a:spAutoFit/>
            </a:bodyPr>
            <a:lstStyle/>
            <a:p>
              <a:r>
                <a:rPr lang="en-US" b="1"/>
                <a:t>Constraints</a:t>
              </a:r>
            </a:p>
          </p:txBody>
        </p:sp>
        <p:cxnSp>
          <p:nvCxnSpPr>
            <p:cNvPr id="49" name="Connector: Elbow 48">
              <a:extLst>
                <a:ext uri="{FF2B5EF4-FFF2-40B4-BE49-F238E27FC236}">
                  <a16:creationId xmlns:a16="http://schemas.microsoft.com/office/drawing/2014/main" id="{AFFBD278-D897-A1EB-250E-06EE8A84552B}"/>
                </a:ext>
              </a:extLst>
            </p:cNvPr>
            <p:cNvCxnSpPr>
              <a:cxnSpLocks/>
              <a:stCxn id="6" idx="3"/>
              <a:endCxn id="7" idx="1"/>
            </p:cNvCxnSpPr>
            <p:nvPr/>
          </p:nvCxnSpPr>
          <p:spPr>
            <a:xfrm flipV="1">
              <a:off x="7650645" y="2201668"/>
              <a:ext cx="790269" cy="8331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1418094-52D6-9E0F-5736-DCC1B4BECBF5}"/>
                </a:ext>
              </a:extLst>
            </p:cNvPr>
            <p:cNvCxnSpPr>
              <a:stCxn id="7" idx="2"/>
              <a:endCxn id="14" idx="0"/>
            </p:cNvCxnSpPr>
            <p:nvPr/>
          </p:nvCxnSpPr>
          <p:spPr>
            <a:xfrm>
              <a:off x="9812261" y="2754954"/>
              <a:ext cx="0" cy="55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152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763-8BBA-E855-F415-4CDDEA027ACA}"/>
              </a:ext>
            </a:extLst>
          </p:cNvPr>
          <p:cNvSpPr>
            <a:spLocks noGrp="1"/>
          </p:cNvSpPr>
          <p:nvPr>
            <p:ph type="title"/>
          </p:nvPr>
        </p:nvSpPr>
        <p:spPr>
          <a:xfrm>
            <a:off x="716073" y="-1565"/>
            <a:ext cx="10691813" cy="810192"/>
          </a:xfrm>
        </p:spPr>
        <p:txBody>
          <a:bodyPr lIns="91440" tIns="45720" rIns="91440" bIns="45720" anchor="t"/>
          <a:lstStyle/>
          <a:p>
            <a:r>
              <a:rPr lang="en-US"/>
              <a:t>MODEL 1 – Base Model</a:t>
            </a:r>
          </a:p>
        </p:txBody>
      </p:sp>
      <p:sp>
        <p:nvSpPr>
          <p:cNvPr id="3" name="Text Placeholder 2">
            <a:extLst>
              <a:ext uri="{FF2B5EF4-FFF2-40B4-BE49-F238E27FC236}">
                <a16:creationId xmlns:a16="http://schemas.microsoft.com/office/drawing/2014/main" id="{FE21A9CA-3ECF-52F7-E653-85F6DAEF6E32}"/>
              </a:ext>
            </a:extLst>
          </p:cNvPr>
          <p:cNvSpPr>
            <a:spLocks noGrp="1"/>
          </p:cNvSpPr>
          <p:nvPr>
            <p:ph type="body" sz="quarter" idx="15"/>
          </p:nvPr>
        </p:nvSpPr>
        <p:spPr>
          <a:xfrm>
            <a:off x="789442" y="806919"/>
            <a:ext cx="3390161" cy="526756"/>
          </a:xfrm>
        </p:spPr>
        <p:txBody>
          <a:bodyPr lIns="91440" tIns="45720" rIns="91440" bIns="45720" anchor="t"/>
          <a:lstStyle/>
          <a:p>
            <a:r>
              <a:rPr lang="en-US"/>
              <a:t>OBJECTIVE FUNCTION</a:t>
            </a:r>
          </a:p>
        </p:txBody>
      </p:sp>
      <p:sp>
        <p:nvSpPr>
          <p:cNvPr id="4" name="Content Placeholder 3">
            <a:extLst>
              <a:ext uri="{FF2B5EF4-FFF2-40B4-BE49-F238E27FC236}">
                <a16:creationId xmlns:a16="http://schemas.microsoft.com/office/drawing/2014/main" id="{3D86FEEB-59C8-49BB-8373-4D4217A6D63C}"/>
              </a:ext>
            </a:extLst>
          </p:cNvPr>
          <p:cNvSpPr>
            <a:spLocks noGrp="1"/>
          </p:cNvSpPr>
          <p:nvPr>
            <p:ph idx="1"/>
          </p:nvPr>
        </p:nvSpPr>
        <p:spPr>
          <a:xfrm>
            <a:off x="789442" y="1230834"/>
            <a:ext cx="10663797" cy="485916"/>
          </a:xfrm>
        </p:spPr>
        <p:txBody>
          <a:bodyPr lIns="91440" tIns="45720" rIns="91440" bIns="45720" anchor="t">
            <a:normAutofit/>
          </a:bodyPr>
          <a:lstStyle/>
          <a:p>
            <a:r>
              <a:rPr lang="en-US"/>
              <a:t>Minimize the total cost, increase renewable sources </a:t>
            </a:r>
          </a:p>
        </p:txBody>
      </p:sp>
      <p:sp>
        <p:nvSpPr>
          <p:cNvPr id="5" name="Text Placeholder 4">
            <a:extLst>
              <a:ext uri="{FF2B5EF4-FFF2-40B4-BE49-F238E27FC236}">
                <a16:creationId xmlns:a16="http://schemas.microsoft.com/office/drawing/2014/main" id="{3D5F4C31-FE0F-4849-3F14-16C2A9CFEF82}"/>
              </a:ext>
            </a:extLst>
          </p:cNvPr>
          <p:cNvSpPr>
            <a:spLocks noGrp="1"/>
          </p:cNvSpPr>
          <p:nvPr>
            <p:ph type="body" sz="quarter" idx="16"/>
          </p:nvPr>
        </p:nvSpPr>
        <p:spPr>
          <a:xfrm>
            <a:off x="788079" y="1622206"/>
            <a:ext cx="3390161" cy="526756"/>
          </a:xfrm>
        </p:spPr>
        <p:txBody>
          <a:bodyPr lIns="91440" tIns="45720" rIns="91440" bIns="45720" anchor="t"/>
          <a:lstStyle/>
          <a:p>
            <a:r>
              <a:rPr lang="en-US"/>
              <a:t>CONSTRAINTS</a:t>
            </a:r>
          </a:p>
        </p:txBody>
      </p:sp>
      <p:sp>
        <p:nvSpPr>
          <p:cNvPr id="6" name="Content Placeholder 5">
            <a:extLst>
              <a:ext uri="{FF2B5EF4-FFF2-40B4-BE49-F238E27FC236}">
                <a16:creationId xmlns:a16="http://schemas.microsoft.com/office/drawing/2014/main" id="{DB1C5FF9-896D-D275-C66E-81B41C29F478}"/>
              </a:ext>
            </a:extLst>
          </p:cNvPr>
          <p:cNvSpPr>
            <a:spLocks noGrp="1"/>
          </p:cNvSpPr>
          <p:nvPr>
            <p:ph idx="13"/>
          </p:nvPr>
        </p:nvSpPr>
        <p:spPr>
          <a:xfrm>
            <a:off x="934619" y="2030137"/>
            <a:ext cx="10322761" cy="3795018"/>
          </a:xfrm>
        </p:spPr>
        <p:txBody>
          <a:bodyPr lIns="91440" tIns="45720" rIns="91440" bIns="45720" anchor="t">
            <a:normAutofit fontScale="85000" lnSpcReduction="20000"/>
          </a:bodyPr>
          <a:lstStyle/>
          <a:p>
            <a:r>
              <a:rPr lang="en-US" b="1" dirty="0">
                <a:ea typeface="+mn-lt"/>
                <a:cs typeface="+mn-lt"/>
              </a:rPr>
              <a:t>Demand Balance</a:t>
            </a:r>
            <a:r>
              <a:rPr lang="en-US" dirty="0">
                <a:ea typeface="+mn-lt"/>
                <a:cs typeface="+mn-lt"/>
              </a:rPr>
              <a:t>:</a:t>
            </a:r>
            <a:endParaRPr lang="en-US" dirty="0"/>
          </a:p>
          <a:p>
            <a:pPr lvl="1">
              <a:buFont typeface="Courier New" panose="020B0604020202020204" pitchFamily="34" charset="0"/>
              <a:buChar char="o"/>
            </a:pPr>
            <a:r>
              <a:rPr lang="en-US">
                <a:ea typeface="+mn-lt"/>
                <a:cs typeface="+mn-lt"/>
              </a:rPr>
              <a:t>Ensures that generation, storage, and transmission meet demand in every time step and zone</a:t>
            </a:r>
            <a:endParaRPr lang="en-US"/>
          </a:p>
          <a:p>
            <a:r>
              <a:rPr lang="en-US" b="1" dirty="0">
                <a:ea typeface="+mn-lt"/>
                <a:cs typeface="+mn-lt"/>
              </a:rPr>
              <a:t>Capacity Limits</a:t>
            </a:r>
            <a:r>
              <a:rPr lang="en-US" dirty="0">
                <a:ea typeface="+mn-lt"/>
                <a:cs typeface="+mn-lt"/>
              </a:rPr>
              <a:t>:</a:t>
            </a:r>
            <a:endParaRPr lang="en-US" dirty="0"/>
          </a:p>
          <a:p>
            <a:pPr lvl="1">
              <a:buFont typeface="Courier New" panose="020B0604020202020204" pitchFamily="34" charset="0"/>
              <a:buChar char="o"/>
            </a:pPr>
            <a:r>
              <a:rPr lang="en-US" dirty="0">
                <a:ea typeface="+mn-lt"/>
                <a:cs typeface="+mn-lt"/>
              </a:rPr>
              <a:t>Restricts generation, storage, and transmission within their maximum capacities</a:t>
            </a:r>
            <a:endParaRPr lang="en-US" dirty="0"/>
          </a:p>
          <a:p>
            <a:r>
              <a:rPr lang="en-US" b="1" dirty="0">
                <a:ea typeface="+mn-lt"/>
                <a:cs typeface="+mn-lt"/>
              </a:rPr>
              <a:t>Storage Constraints</a:t>
            </a:r>
            <a:r>
              <a:rPr lang="en-US" dirty="0">
                <a:ea typeface="+mn-lt"/>
                <a:cs typeface="+mn-lt"/>
              </a:rPr>
              <a:t>:</a:t>
            </a:r>
            <a:endParaRPr lang="en-US" dirty="0"/>
          </a:p>
          <a:p>
            <a:pPr lvl="1">
              <a:buFont typeface="Courier New" panose="020B0604020202020204" pitchFamily="34" charset="0"/>
              <a:buChar char="o"/>
            </a:pPr>
            <a:r>
              <a:rPr lang="en-US" dirty="0">
                <a:ea typeface="+mn-lt"/>
                <a:cs typeface="+mn-lt"/>
              </a:rPr>
              <a:t>Limits on charging, discharging, and state-of-charge (SOC) of storage units</a:t>
            </a:r>
            <a:endParaRPr lang="en-US" dirty="0"/>
          </a:p>
          <a:p>
            <a:r>
              <a:rPr lang="en-US" b="1" dirty="0">
                <a:ea typeface="+mn-lt"/>
                <a:cs typeface="+mn-lt"/>
              </a:rPr>
              <a:t>Transmission Flow</a:t>
            </a:r>
            <a:r>
              <a:rPr lang="en-US" dirty="0">
                <a:ea typeface="+mn-lt"/>
                <a:cs typeface="+mn-lt"/>
              </a:rPr>
              <a:t>:</a:t>
            </a:r>
            <a:endParaRPr lang="en-US" dirty="0"/>
          </a:p>
          <a:p>
            <a:pPr lvl="1">
              <a:buFont typeface="Courier New" panose="020B0604020202020204" pitchFamily="34" charset="0"/>
              <a:buChar char="o"/>
            </a:pPr>
            <a:r>
              <a:rPr lang="en-US" dirty="0">
                <a:ea typeface="+mn-lt"/>
                <a:cs typeface="+mn-lt"/>
              </a:rPr>
              <a:t>Ensures flows on transmission lines respect capacity and directionality</a:t>
            </a:r>
            <a:endParaRPr lang="en-US" dirty="0"/>
          </a:p>
          <a:p>
            <a:r>
              <a:rPr lang="en-US" b="1" dirty="0">
                <a:ea typeface="+mn-lt"/>
                <a:cs typeface="+mn-lt"/>
              </a:rPr>
              <a:t>Ramp Constraints</a:t>
            </a:r>
            <a:r>
              <a:rPr lang="en-US" dirty="0">
                <a:ea typeface="+mn-lt"/>
                <a:cs typeface="+mn-lt"/>
              </a:rPr>
              <a:t>:</a:t>
            </a:r>
            <a:endParaRPr lang="en-US" dirty="0"/>
          </a:p>
          <a:p>
            <a:pPr lvl="1">
              <a:buFont typeface="Courier New" panose="020B0604020202020204" pitchFamily="34" charset="0"/>
              <a:buChar char="o"/>
            </a:pPr>
            <a:r>
              <a:rPr lang="en-US" dirty="0">
                <a:ea typeface="+mn-lt"/>
                <a:cs typeface="+mn-lt"/>
              </a:rPr>
              <a:t>Limits how quickly generators can increase or decrease their output between time steps</a:t>
            </a:r>
            <a:endParaRPr lang="en-US" dirty="0"/>
          </a:p>
          <a:p>
            <a:r>
              <a:rPr lang="en-US" b="1" dirty="0">
                <a:ea typeface="+mn-lt"/>
                <a:cs typeface="+mn-lt"/>
              </a:rPr>
              <a:t>Coupling of Time Periods</a:t>
            </a:r>
            <a:r>
              <a:rPr lang="en-US" dirty="0">
                <a:ea typeface="+mn-lt"/>
                <a:cs typeface="+mn-lt"/>
              </a:rPr>
              <a:t>:</a:t>
            </a:r>
            <a:endParaRPr lang="en-US" dirty="0"/>
          </a:p>
          <a:p>
            <a:pPr lvl="1">
              <a:buFont typeface="Courier New" panose="020B0604020202020204" pitchFamily="34" charset="0"/>
              <a:buChar char="o"/>
            </a:pPr>
            <a:r>
              <a:rPr lang="en-US" dirty="0">
                <a:ea typeface="+mn-lt"/>
                <a:cs typeface="+mn-lt"/>
              </a:rPr>
              <a:t>Links variables across time steps to account for ramp rates, storage SOC, and sub-period wrapping</a:t>
            </a:r>
            <a:endParaRPr lang="en-US" dirty="0"/>
          </a:p>
          <a:p>
            <a:endParaRPr lang="en-US" dirty="0"/>
          </a:p>
        </p:txBody>
      </p:sp>
      <p:sp>
        <p:nvSpPr>
          <p:cNvPr id="10" name="Date Placeholder 9">
            <a:extLst>
              <a:ext uri="{FF2B5EF4-FFF2-40B4-BE49-F238E27FC236}">
                <a16:creationId xmlns:a16="http://schemas.microsoft.com/office/drawing/2014/main" id="{25DAE824-1B99-0E86-7EA7-2153A4DD893F}"/>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0E05BF07-4C74-2A5B-6FB3-BBCFBB7C9F43}"/>
              </a:ext>
            </a:extLst>
          </p:cNvPr>
          <p:cNvSpPr>
            <a:spLocks noGrp="1"/>
          </p:cNvSpPr>
          <p:nvPr>
            <p:ph type="sldNum" sz="quarter" idx="12"/>
          </p:nvPr>
        </p:nvSpPr>
        <p:spPr/>
        <p:txBody>
          <a:bodyPr/>
          <a:lstStyle/>
          <a:p>
            <a:fld id="{E30AF5A0-43BB-4336-8627-9123B9144D80}" type="slidenum">
              <a:rPr lang="en-US" smtClean="0"/>
              <a:t>14</a:t>
            </a:fld>
            <a:endParaRPr lang="en-US"/>
          </a:p>
        </p:txBody>
      </p:sp>
    </p:spTree>
    <p:extLst>
      <p:ext uri="{BB962C8B-B14F-4D97-AF65-F5344CB8AC3E}">
        <p14:creationId xmlns:p14="http://schemas.microsoft.com/office/powerpoint/2010/main" val="5690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763-8BBA-E855-F415-4CDDEA027ACA}"/>
              </a:ext>
            </a:extLst>
          </p:cNvPr>
          <p:cNvSpPr>
            <a:spLocks noGrp="1"/>
          </p:cNvSpPr>
          <p:nvPr>
            <p:ph type="title"/>
          </p:nvPr>
        </p:nvSpPr>
        <p:spPr>
          <a:xfrm>
            <a:off x="716073" y="-1565"/>
            <a:ext cx="10691813" cy="810192"/>
          </a:xfrm>
        </p:spPr>
        <p:txBody>
          <a:bodyPr lIns="91440" tIns="45720" rIns="91440" bIns="45720" anchor="t"/>
          <a:lstStyle/>
          <a:p>
            <a:r>
              <a:rPr lang="en-US"/>
              <a:t>MODEL 2 – CT Model</a:t>
            </a:r>
          </a:p>
        </p:txBody>
      </p:sp>
      <p:sp>
        <p:nvSpPr>
          <p:cNvPr id="3" name="Text Placeholder 2">
            <a:extLst>
              <a:ext uri="{FF2B5EF4-FFF2-40B4-BE49-F238E27FC236}">
                <a16:creationId xmlns:a16="http://schemas.microsoft.com/office/drawing/2014/main" id="{FE21A9CA-3ECF-52F7-E653-85F6DAEF6E32}"/>
              </a:ext>
            </a:extLst>
          </p:cNvPr>
          <p:cNvSpPr>
            <a:spLocks noGrp="1"/>
          </p:cNvSpPr>
          <p:nvPr>
            <p:ph type="body" sz="quarter" idx="15"/>
          </p:nvPr>
        </p:nvSpPr>
        <p:spPr>
          <a:xfrm>
            <a:off x="789442" y="806919"/>
            <a:ext cx="3390161" cy="526756"/>
          </a:xfrm>
        </p:spPr>
        <p:txBody>
          <a:bodyPr lIns="91440" tIns="45720" rIns="91440" bIns="45720" anchor="t"/>
          <a:lstStyle/>
          <a:p>
            <a:r>
              <a:rPr lang="en-US"/>
              <a:t>OBJECTIVE FUNCTION</a:t>
            </a:r>
          </a:p>
        </p:txBody>
      </p:sp>
      <p:sp>
        <p:nvSpPr>
          <p:cNvPr id="4" name="Content Placeholder 3">
            <a:extLst>
              <a:ext uri="{FF2B5EF4-FFF2-40B4-BE49-F238E27FC236}">
                <a16:creationId xmlns:a16="http://schemas.microsoft.com/office/drawing/2014/main" id="{3D86FEEB-59C8-49BB-8373-4D4217A6D63C}"/>
              </a:ext>
            </a:extLst>
          </p:cNvPr>
          <p:cNvSpPr>
            <a:spLocks noGrp="1"/>
          </p:cNvSpPr>
          <p:nvPr>
            <p:ph idx="1"/>
          </p:nvPr>
        </p:nvSpPr>
        <p:spPr>
          <a:xfrm>
            <a:off x="789442" y="1230834"/>
            <a:ext cx="10663797" cy="485916"/>
          </a:xfrm>
        </p:spPr>
        <p:txBody>
          <a:bodyPr lIns="91440" tIns="45720" rIns="91440" bIns="45720" anchor="t">
            <a:normAutofit/>
          </a:bodyPr>
          <a:lstStyle/>
          <a:p>
            <a:r>
              <a:rPr lang="en-US"/>
              <a:t>Minimize the total cost, increase renewable sources, decrease CO2 emission</a:t>
            </a:r>
          </a:p>
        </p:txBody>
      </p:sp>
      <p:sp>
        <p:nvSpPr>
          <p:cNvPr id="5" name="Text Placeholder 4">
            <a:extLst>
              <a:ext uri="{FF2B5EF4-FFF2-40B4-BE49-F238E27FC236}">
                <a16:creationId xmlns:a16="http://schemas.microsoft.com/office/drawing/2014/main" id="{3D5F4C31-FE0F-4849-3F14-16C2A9CFEF82}"/>
              </a:ext>
            </a:extLst>
          </p:cNvPr>
          <p:cNvSpPr>
            <a:spLocks noGrp="1"/>
          </p:cNvSpPr>
          <p:nvPr>
            <p:ph type="body" sz="quarter" idx="16"/>
          </p:nvPr>
        </p:nvSpPr>
        <p:spPr>
          <a:xfrm>
            <a:off x="788079" y="1622206"/>
            <a:ext cx="3390161" cy="526756"/>
          </a:xfrm>
        </p:spPr>
        <p:txBody>
          <a:bodyPr lIns="91440" tIns="45720" rIns="91440" bIns="45720" anchor="t"/>
          <a:lstStyle/>
          <a:p>
            <a:r>
              <a:rPr lang="en-US"/>
              <a:t>CONSTRAINTS</a:t>
            </a:r>
          </a:p>
        </p:txBody>
      </p:sp>
      <p:sp>
        <p:nvSpPr>
          <p:cNvPr id="6" name="Content Placeholder 5">
            <a:extLst>
              <a:ext uri="{FF2B5EF4-FFF2-40B4-BE49-F238E27FC236}">
                <a16:creationId xmlns:a16="http://schemas.microsoft.com/office/drawing/2014/main" id="{DB1C5FF9-896D-D275-C66E-81B41C29F478}"/>
              </a:ext>
            </a:extLst>
          </p:cNvPr>
          <p:cNvSpPr>
            <a:spLocks noGrp="1"/>
          </p:cNvSpPr>
          <p:nvPr>
            <p:ph idx="13"/>
          </p:nvPr>
        </p:nvSpPr>
        <p:spPr>
          <a:xfrm>
            <a:off x="937283" y="2030137"/>
            <a:ext cx="10322761" cy="3795018"/>
          </a:xfrm>
        </p:spPr>
        <p:txBody>
          <a:bodyPr lIns="91440" tIns="45720" rIns="91440" bIns="45720" anchor="t">
            <a:normAutofit/>
          </a:bodyPr>
          <a:lstStyle/>
          <a:p>
            <a:pPr marL="0" indent="0">
              <a:buNone/>
            </a:pPr>
            <a:endParaRPr lang="en-US">
              <a:ea typeface="+mn-lt"/>
              <a:cs typeface="+mn-lt"/>
            </a:endParaRPr>
          </a:p>
          <a:p>
            <a:endParaRPr lang="en-US">
              <a:ea typeface="+mn-lt"/>
              <a:cs typeface="+mn-lt"/>
            </a:endParaRPr>
          </a:p>
          <a:p>
            <a:endParaRPr lang="en-US">
              <a:ea typeface="+mn-lt"/>
              <a:cs typeface="+mn-lt"/>
            </a:endParaRPr>
          </a:p>
        </p:txBody>
      </p:sp>
      <p:sp>
        <p:nvSpPr>
          <p:cNvPr id="10" name="Date Placeholder 9">
            <a:extLst>
              <a:ext uri="{FF2B5EF4-FFF2-40B4-BE49-F238E27FC236}">
                <a16:creationId xmlns:a16="http://schemas.microsoft.com/office/drawing/2014/main" id="{25DAE824-1B99-0E86-7EA7-2153A4DD893F}"/>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0E05BF07-4C74-2A5B-6FB3-BBCFBB7C9F43}"/>
              </a:ext>
            </a:extLst>
          </p:cNvPr>
          <p:cNvSpPr>
            <a:spLocks noGrp="1"/>
          </p:cNvSpPr>
          <p:nvPr>
            <p:ph type="sldNum" sz="quarter" idx="12"/>
          </p:nvPr>
        </p:nvSpPr>
        <p:spPr/>
        <p:txBody>
          <a:bodyPr/>
          <a:lstStyle/>
          <a:p>
            <a:fld id="{E30AF5A0-43BB-4336-8627-9123B9144D80}" type="slidenum">
              <a:rPr lang="en-US" smtClean="0"/>
              <a:t>15</a:t>
            </a:fld>
            <a:endParaRPr lang="en-US"/>
          </a:p>
        </p:txBody>
      </p:sp>
      <p:pic>
        <p:nvPicPr>
          <p:cNvPr id="12" name="Picture 11" descr="A black and white text&#10;&#10;Description automatically generated">
            <a:extLst>
              <a:ext uri="{FF2B5EF4-FFF2-40B4-BE49-F238E27FC236}">
                <a16:creationId xmlns:a16="http://schemas.microsoft.com/office/drawing/2014/main" id="{D00D19DB-5EE8-F7F4-E8D1-079C1BCB5B94}"/>
              </a:ext>
            </a:extLst>
          </p:cNvPr>
          <p:cNvPicPr>
            <a:picLocks noChangeAspect="1"/>
          </p:cNvPicPr>
          <p:nvPr/>
        </p:nvPicPr>
        <p:blipFill>
          <a:blip r:embed="rId3"/>
          <a:stretch>
            <a:fillRect/>
          </a:stretch>
        </p:blipFill>
        <p:spPr>
          <a:xfrm>
            <a:off x="791116" y="2853651"/>
            <a:ext cx="5862734" cy="1492931"/>
          </a:xfrm>
          <a:prstGeom prst="rect">
            <a:avLst/>
          </a:prstGeom>
        </p:spPr>
      </p:pic>
      <p:pic>
        <p:nvPicPr>
          <p:cNvPr id="13" name="Picture 12" descr="A black text with a white background&#10;&#10;Description automatically generated">
            <a:extLst>
              <a:ext uri="{FF2B5EF4-FFF2-40B4-BE49-F238E27FC236}">
                <a16:creationId xmlns:a16="http://schemas.microsoft.com/office/drawing/2014/main" id="{DE45EFC3-7B01-9177-FCBB-652C5E54A324}"/>
              </a:ext>
            </a:extLst>
          </p:cNvPr>
          <p:cNvPicPr>
            <a:picLocks noChangeAspect="1"/>
          </p:cNvPicPr>
          <p:nvPr/>
        </p:nvPicPr>
        <p:blipFill>
          <a:blip r:embed="rId4"/>
          <a:stretch>
            <a:fillRect/>
          </a:stretch>
        </p:blipFill>
        <p:spPr>
          <a:xfrm>
            <a:off x="6973932" y="2689156"/>
            <a:ext cx="4142655" cy="564617"/>
          </a:xfrm>
          <a:prstGeom prst="rect">
            <a:avLst/>
          </a:prstGeom>
        </p:spPr>
      </p:pic>
      <p:sp>
        <p:nvSpPr>
          <p:cNvPr id="14" name="TextBox 13">
            <a:extLst>
              <a:ext uri="{FF2B5EF4-FFF2-40B4-BE49-F238E27FC236}">
                <a16:creationId xmlns:a16="http://schemas.microsoft.com/office/drawing/2014/main" id="{250AAAF2-CB61-0680-1DCC-5C243139A428}"/>
              </a:ext>
            </a:extLst>
          </p:cNvPr>
          <p:cNvSpPr txBox="1"/>
          <p:nvPr/>
        </p:nvSpPr>
        <p:spPr>
          <a:xfrm>
            <a:off x="7398754" y="3600907"/>
            <a:ext cx="37185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Set the Cap Value as necessary, our model assumes 0% CO2 emission!</a:t>
            </a:r>
          </a:p>
        </p:txBody>
      </p:sp>
      <p:pic>
        <p:nvPicPr>
          <p:cNvPr id="7" name="Picture 6" descr="A screenshot of a computer code&#10;&#10;Description automatically generated">
            <a:extLst>
              <a:ext uri="{FF2B5EF4-FFF2-40B4-BE49-F238E27FC236}">
                <a16:creationId xmlns:a16="http://schemas.microsoft.com/office/drawing/2014/main" id="{4DB16331-BEE0-0C69-2BE7-B8FE17192AE4}"/>
              </a:ext>
            </a:extLst>
          </p:cNvPr>
          <p:cNvPicPr>
            <a:picLocks noChangeAspect="1"/>
          </p:cNvPicPr>
          <p:nvPr/>
        </p:nvPicPr>
        <p:blipFill>
          <a:blip r:embed="rId5"/>
          <a:stretch>
            <a:fillRect/>
          </a:stretch>
        </p:blipFill>
        <p:spPr>
          <a:xfrm>
            <a:off x="2305210" y="4483406"/>
            <a:ext cx="8180293" cy="1552079"/>
          </a:xfrm>
          <a:prstGeom prst="rect">
            <a:avLst/>
          </a:prstGeom>
        </p:spPr>
      </p:pic>
      <p:sp>
        <p:nvSpPr>
          <p:cNvPr id="8" name="TextBox 7">
            <a:extLst>
              <a:ext uri="{FF2B5EF4-FFF2-40B4-BE49-F238E27FC236}">
                <a16:creationId xmlns:a16="http://schemas.microsoft.com/office/drawing/2014/main" id="{B142077C-F2AB-284B-2AC7-D7035DF1E351}"/>
              </a:ext>
            </a:extLst>
          </p:cNvPr>
          <p:cNvSpPr txBox="1"/>
          <p:nvPr/>
        </p:nvSpPr>
        <p:spPr>
          <a:xfrm>
            <a:off x="2915817" y="2029408"/>
            <a:ext cx="6413240" cy="661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CO2 emissions rate = fuel CO2 content * heat rate </a:t>
            </a:r>
          </a:p>
          <a:p>
            <a:pPr>
              <a:spcBef>
                <a:spcPct val="0"/>
              </a:spcBef>
            </a:pPr>
            <a:r>
              <a:rPr lang="en-US">
                <a:ea typeface="+mn-lt"/>
                <a:cs typeface="+mn-lt"/>
              </a:rPr>
              <a:t>Start-up CO2 emissions  = fuel CO2 content * start up fuel use </a:t>
            </a:r>
            <a:endParaRPr lang="en-US"/>
          </a:p>
        </p:txBody>
      </p:sp>
    </p:spTree>
    <p:extLst>
      <p:ext uri="{BB962C8B-B14F-4D97-AF65-F5344CB8AC3E}">
        <p14:creationId xmlns:p14="http://schemas.microsoft.com/office/powerpoint/2010/main" val="37870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763-8BBA-E855-F415-4CDDEA027ACA}"/>
              </a:ext>
            </a:extLst>
          </p:cNvPr>
          <p:cNvSpPr>
            <a:spLocks noGrp="1"/>
          </p:cNvSpPr>
          <p:nvPr>
            <p:ph type="title"/>
          </p:nvPr>
        </p:nvSpPr>
        <p:spPr>
          <a:xfrm>
            <a:off x="716073" y="-1565"/>
            <a:ext cx="10691813" cy="810192"/>
          </a:xfrm>
        </p:spPr>
        <p:txBody>
          <a:bodyPr lIns="91440" tIns="45720" rIns="91440" bIns="45720" anchor="t"/>
          <a:lstStyle/>
          <a:p>
            <a:r>
              <a:rPr lang="en-US"/>
              <a:t>MODEL 3 – </a:t>
            </a:r>
            <a:r>
              <a:rPr lang="en-US" err="1"/>
              <a:t>rps</a:t>
            </a:r>
            <a:r>
              <a:rPr lang="en-US"/>
              <a:t> model</a:t>
            </a:r>
          </a:p>
        </p:txBody>
      </p:sp>
      <p:sp>
        <p:nvSpPr>
          <p:cNvPr id="3" name="Text Placeholder 2">
            <a:extLst>
              <a:ext uri="{FF2B5EF4-FFF2-40B4-BE49-F238E27FC236}">
                <a16:creationId xmlns:a16="http://schemas.microsoft.com/office/drawing/2014/main" id="{FE21A9CA-3ECF-52F7-E653-85F6DAEF6E32}"/>
              </a:ext>
            </a:extLst>
          </p:cNvPr>
          <p:cNvSpPr>
            <a:spLocks noGrp="1"/>
          </p:cNvSpPr>
          <p:nvPr>
            <p:ph type="body" sz="quarter" idx="15"/>
          </p:nvPr>
        </p:nvSpPr>
        <p:spPr>
          <a:xfrm>
            <a:off x="789442" y="806919"/>
            <a:ext cx="3390161" cy="526756"/>
          </a:xfrm>
        </p:spPr>
        <p:txBody>
          <a:bodyPr lIns="91440" tIns="45720" rIns="91440" bIns="45720" anchor="t"/>
          <a:lstStyle/>
          <a:p>
            <a:r>
              <a:rPr lang="en-US"/>
              <a:t>OBJECTIVE FUNCTION</a:t>
            </a:r>
          </a:p>
        </p:txBody>
      </p:sp>
      <p:sp>
        <p:nvSpPr>
          <p:cNvPr id="4" name="Content Placeholder 3">
            <a:extLst>
              <a:ext uri="{FF2B5EF4-FFF2-40B4-BE49-F238E27FC236}">
                <a16:creationId xmlns:a16="http://schemas.microsoft.com/office/drawing/2014/main" id="{3D86FEEB-59C8-49BB-8373-4D4217A6D63C}"/>
              </a:ext>
            </a:extLst>
          </p:cNvPr>
          <p:cNvSpPr>
            <a:spLocks noGrp="1"/>
          </p:cNvSpPr>
          <p:nvPr>
            <p:ph idx="1"/>
          </p:nvPr>
        </p:nvSpPr>
        <p:spPr>
          <a:xfrm>
            <a:off x="789442" y="1230834"/>
            <a:ext cx="10663797" cy="485916"/>
          </a:xfrm>
        </p:spPr>
        <p:txBody>
          <a:bodyPr lIns="91440" tIns="45720" rIns="91440" bIns="45720" anchor="t">
            <a:normAutofit/>
          </a:bodyPr>
          <a:lstStyle/>
          <a:p>
            <a:r>
              <a:rPr lang="en-US"/>
              <a:t>Minimize the total cost, increase renewable sources, decrease CO2 emission with RPS policy</a:t>
            </a:r>
          </a:p>
        </p:txBody>
      </p:sp>
      <p:sp>
        <p:nvSpPr>
          <p:cNvPr id="5" name="Text Placeholder 4">
            <a:extLst>
              <a:ext uri="{FF2B5EF4-FFF2-40B4-BE49-F238E27FC236}">
                <a16:creationId xmlns:a16="http://schemas.microsoft.com/office/drawing/2014/main" id="{3D5F4C31-FE0F-4849-3F14-16C2A9CFEF82}"/>
              </a:ext>
            </a:extLst>
          </p:cNvPr>
          <p:cNvSpPr>
            <a:spLocks noGrp="1"/>
          </p:cNvSpPr>
          <p:nvPr>
            <p:ph type="body" sz="quarter" idx="16"/>
          </p:nvPr>
        </p:nvSpPr>
        <p:spPr>
          <a:xfrm>
            <a:off x="788079" y="1622206"/>
            <a:ext cx="3390161" cy="526756"/>
          </a:xfrm>
        </p:spPr>
        <p:txBody>
          <a:bodyPr lIns="91440" tIns="45720" rIns="91440" bIns="45720" anchor="t"/>
          <a:lstStyle/>
          <a:p>
            <a:r>
              <a:rPr lang="en-US"/>
              <a:t>CONSTRAINTS</a:t>
            </a:r>
          </a:p>
        </p:txBody>
      </p:sp>
      <p:sp>
        <p:nvSpPr>
          <p:cNvPr id="6" name="Content Placeholder 5">
            <a:extLst>
              <a:ext uri="{FF2B5EF4-FFF2-40B4-BE49-F238E27FC236}">
                <a16:creationId xmlns:a16="http://schemas.microsoft.com/office/drawing/2014/main" id="{DB1C5FF9-896D-D275-C66E-81B41C29F478}"/>
              </a:ext>
            </a:extLst>
          </p:cNvPr>
          <p:cNvSpPr>
            <a:spLocks noGrp="1"/>
          </p:cNvSpPr>
          <p:nvPr>
            <p:ph idx="13"/>
          </p:nvPr>
        </p:nvSpPr>
        <p:spPr>
          <a:xfrm>
            <a:off x="937283" y="2030137"/>
            <a:ext cx="10322761" cy="3795018"/>
          </a:xfrm>
        </p:spPr>
        <p:txBody>
          <a:bodyPr lIns="91440" tIns="45720" rIns="91440" bIns="45720" anchor="t">
            <a:normAutofit/>
          </a:bodyPr>
          <a:lstStyle/>
          <a:p>
            <a:r>
              <a:rPr lang="en-US"/>
              <a:t>Added new constraint for RPS</a:t>
            </a:r>
          </a:p>
          <a:p>
            <a:endParaRPr lang="en-US">
              <a:ea typeface="+mn-lt"/>
              <a:cs typeface="+mn-lt"/>
            </a:endParaRPr>
          </a:p>
          <a:p>
            <a:endParaRPr lang="en-US">
              <a:ea typeface="+mn-lt"/>
              <a:cs typeface="+mn-lt"/>
            </a:endParaRPr>
          </a:p>
        </p:txBody>
      </p:sp>
      <p:sp>
        <p:nvSpPr>
          <p:cNvPr id="10" name="Date Placeholder 9">
            <a:extLst>
              <a:ext uri="{FF2B5EF4-FFF2-40B4-BE49-F238E27FC236}">
                <a16:creationId xmlns:a16="http://schemas.microsoft.com/office/drawing/2014/main" id="{25DAE824-1B99-0E86-7EA7-2153A4DD893F}"/>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0E05BF07-4C74-2A5B-6FB3-BBCFBB7C9F43}"/>
              </a:ext>
            </a:extLst>
          </p:cNvPr>
          <p:cNvSpPr>
            <a:spLocks noGrp="1"/>
          </p:cNvSpPr>
          <p:nvPr>
            <p:ph type="sldNum" sz="quarter" idx="12"/>
          </p:nvPr>
        </p:nvSpPr>
        <p:spPr/>
        <p:txBody>
          <a:bodyPr/>
          <a:lstStyle/>
          <a:p>
            <a:fld id="{E30AF5A0-43BB-4336-8627-9123B9144D80}" type="slidenum">
              <a:rPr lang="en-US" smtClean="0"/>
              <a:t>16</a:t>
            </a:fld>
            <a:endParaRPr lang="en-US"/>
          </a:p>
        </p:txBody>
      </p:sp>
      <p:pic>
        <p:nvPicPr>
          <p:cNvPr id="7" name="Picture 6">
            <a:extLst>
              <a:ext uri="{FF2B5EF4-FFF2-40B4-BE49-F238E27FC236}">
                <a16:creationId xmlns:a16="http://schemas.microsoft.com/office/drawing/2014/main" id="{00473635-E30C-3785-8B6C-C214791A347D}"/>
              </a:ext>
            </a:extLst>
          </p:cNvPr>
          <p:cNvPicPr>
            <a:picLocks noChangeAspect="1"/>
          </p:cNvPicPr>
          <p:nvPr/>
        </p:nvPicPr>
        <p:blipFill>
          <a:blip r:embed="rId3"/>
          <a:stretch>
            <a:fillRect/>
          </a:stretch>
        </p:blipFill>
        <p:spPr>
          <a:xfrm>
            <a:off x="3576198" y="2759369"/>
            <a:ext cx="4969168" cy="1057515"/>
          </a:xfrm>
          <a:prstGeom prst="rect">
            <a:avLst/>
          </a:prstGeom>
        </p:spPr>
      </p:pic>
      <p:pic>
        <p:nvPicPr>
          <p:cNvPr id="8" name="Picture 7" descr="A close-up of a white background&#10;&#10;Description automatically generated">
            <a:extLst>
              <a:ext uri="{FF2B5EF4-FFF2-40B4-BE49-F238E27FC236}">
                <a16:creationId xmlns:a16="http://schemas.microsoft.com/office/drawing/2014/main" id="{312A379D-853F-AB41-0AFF-EDFFE962D5F6}"/>
              </a:ext>
            </a:extLst>
          </p:cNvPr>
          <p:cNvPicPr>
            <a:picLocks noChangeAspect="1"/>
          </p:cNvPicPr>
          <p:nvPr/>
        </p:nvPicPr>
        <p:blipFill>
          <a:blip r:embed="rId4"/>
          <a:stretch>
            <a:fillRect/>
          </a:stretch>
        </p:blipFill>
        <p:spPr>
          <a:xfrm>
            <a:off x="1229446" y="4125166"/>
            <a:ext cx="9784336" cy="1559616"/>
          </a:xfrm>
          <a:prstGeom prst="rect">
            <a:avLst/>
          </a:prstGeom>
        </p:spPr>
      </p:pic>
    </p:spTree>
    <p:extLst>
      <p:ext uri="{BB962C8B-B14F-4D97-AF65-F5344CB8AC3E}">
        <p14:creationId xmlns:p14="http://schemas.microsoft.com/office/powerpoint/2010/main" val="355115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292A-7634-36CF-682E-317BC8F9E6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4F4B7A1-FFD4-1165-5954-C7D5A121DD30}"/>
              </a:ext>
            </a:extLst>
          </p:cNvPr>
          <p:cNvSpPr>
            <a:spLocks noGrp="1"/>
          </p:cNvSpPr>
          <p:nvPr>
            <p:ph type="title"/>
          </p:nvPr>
        </p:nvSpPr>
        <p:spPr/>
        <p:txBody>
          <a:bodyPr/>
          <a:lstStyle/>
          <a:p>
            <a:r>
              <a:rPr lang="en-US"/>
              <a:t>Cost result Analysis</a:t>
            </a:r>
          </a:p>
        </p:txBody>
      </p:sp>
      <p:sp>
        <p:nvSpPr>
          <p:cNvPr id="5" name="Date Placeholder 4">
            <a:extLst>
              <a:ext uri="{FF2B5EF4-FFF2-40B4-BE49-F238E27FC236}">
                <a16:creationId xmlns:a16="http://schemas.microsoft.com/office/drawing/2014/main" id="{A554409B-4A02-A953-33BD-C3EC70C7A270}"/>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ED5337C4-8108-C84A-3037-7F1646452762}"/>
              </a:ext>
            </a:extLst>
          </p:cNvPr>
          <p:cNvSpPr>
            <a:spLocks noGrp="1"/>
          </p:cNvSpPr>
          <p:nvPr>
            <p:ph type="sldNum" sz="quarter" idx="12"/>
          </p:nvPr>
        </p:nvSpPr>
        <p:spPr/>
        <p:txBody>
          <a:bodyPr/>
          <a:lstStyle/>
          <a:p>
            <a:fld id="{0303F77D-1BEF-481A-B8C1-15974ED46EB7}" type="slidenum">
              <a:rPr lang="en-US" smtClean="0"/>
              <a:t>17</a:t>
            </a:fld>
            <a:endParaRPr lang="en-US"/>
          </a:p>
        </p:txBody>
      </p:sp>
      <p:sp>
        <p:nvSpPr>
          <p:cNvPr id="9" name="TextBox 8">
            <a:extLst>
              <a:ext uri="{FF2B5EF4-FFF2-40B4-BE49-F238E27FC236}">
                <a16:creationId xmlns:a16="http://schemas.microsoft.com/office/drawing/2014/main" id="{08BC6D2A-0712-EAB6-C44A-EB8D1E9EEE38}"/>
              </a:ext>
            </a:extLst>
          </p:cNvPr>
          <p:cNvSpPr txBox="1"/>
          <p:nvPr/>
        </p:nvSpPr>
        <p:spPr>
          <a:xfrm>
            <a:off x="1656379" y="4946366"/>
            <a:ext cx="8879242" cy="1200329"/>
          </a:xfrm>
          <a:prstGeom prst="rect">
            <a:avLst/>
          </a:prstGeom>
          <a:noFill/>
        </p:spPr>
        <p:txBody>
          <a:bodyPr wrap="square" rtlCol="0">
            <a:spAutoFit/>
          </a:bodyPr>
          <a:lstStyle/>
          <a:p>
            <a:pPr marL="285750" indent="-285750">
              <a:buFont typeface="Arial" panose="020B0604020202020204" pitchFamily="34" charset="0"/>
              <a:buChar char="•"/>
            </a:pPr>
            <a:r>
              <a:rPr lang="en-US"/>
              <a:t>Base Model minimizes total costs through lower fixed generation and NSE costs</a:t>
            </a:r>
          </a:p>
          <a:p>
            <a:pPr marL="285750" indent="-285750">
              <a:buFont typeface="Arial" panose="020B0604020202020204" pitchFamily="34" charset="0"/>
              <a:buChar char="•"/>
            </a:pPr>
            <a:r>
              <a:rPr lang="en-US"/>
              <a:t>CT Model incurs higher fixed costs for generation and storage</a:t>
            </a:r>
          </a:p>
          <a:p>
            <a:pPr marL="285750" indent="-285750">
              <a:buFont typeface="Arial" panose="020B0604020202020204" pitchFamily="34" charset="0"/>
              <a:buChar char="•"/>
            </a:pPr>
            <a:r>
              <a:rPr lang="en-US"/>
              <a:t>RPS Model has high fixed generation costs and high NSE costs, leading to the highest total costs</a:t>
            </a:r>
          </a:p>
        </p:txBody>
      </p:sp>
      <p:pic>
        <p:nvPicPr>
          <p:cNvPr id="10242" name="Picture 2">
            <a:extLst>
              <a:ext uri="{FF2B5EF4-FFF2-40B4-BE49-F238E27FC236}">
                <a16:creationId xmlns:a16="http://schemas.microsoft.com/office/drawing/2014/main" id="{1FFEED61-1CFA-80E0-F585-5B43B09C4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26" y="1650617"/>
            <a:ext cx="7521948" cy="32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03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CBA3BE-E874-7E76-CF44-03E252AA096E}"/>
              </a:ext>
            </a:extLst>
          </p:cNvPr>
          <p:cNvSpPr>
            <a:spLocks noGrp="1"/>
          </p:cNvSpPr>
          <p:nvPr>
            <p:ph type="title"/>
          </p:nvPr>
        </p:nvSpPr>
        <p:spPr/>
        <p:txBody>
          <a:bodyPr/>
          <a:lstStyle/>
          <a:p>
            <a:r>
              <a:rPr lang="en-US"/>
              <a:t>Generators result Analysis</a:t>
            </a:r>
          </a:p>
        </p:txBody>
      </p:sp>
      <p:sp>
        <p:nvSpPr>
          <p:cNvPr id="5" name="Date Placeholder 4">
            <a:extLst>
              <a:ext uri="{FF2B5EF4-FFF2-40B4-BE49-F238E27FC236}">
                <a16:creationId xmlns:a16="http://schemas.microsoft.com/office/drawing/2014/main" id="{2B7E336D-F41A-6FDC-A12D-2CF83AEDF5E5}"/>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2148B5CE-0185-113F-51DB-1060E961E87F}"/>
              </a:ext>
            </a:extLst>
          </p:cNvPr>
          <p:cNvSpPr>
            <a:spLocks noGrp="1"/>
          </p:cNvSpPr>
          <p:nvPr>
            <p:ph type="sldNum" sz="quarter" idx="12"/>
          </p:nvPr>
        </p:nvSpPr>
        <p:spPr/>
        <p:txBody>
          <a:bodyPr/>
          <a:lstStyle/>
          <a:p>
            <a:fld id="{0303F77D-1BEF-481A-B8C1-15974ED46EB7}" type="slidenum">
              <a:rPr lang="en-US" smtClean="0"/>
              <a:t>18</a:t>
            </a:fld>
            <a:endParaRPr lang="en-US"/>
          </a:p>
        </p:txBody>
      </p:sp>
      <p:sp>
        <p:nvSpPr>
          <p:cNvPr id="9" name="TextBox 8">
            <a:extLst>
              <a:ext uri="{FF2B5EF4-FFF2-40B4-BE49-F238E27FC236}">
                <a16:creationId xmlns:a16="http://schemas.microsoft.com/office/drawing/2014/main" id="{D33DD354-D12B-5392-FB61-BB510620E29B}"/>
              </a:ext>
            </a:extLst>
          </p:cNvPr>
          <p:cNvSpPr txBox="1"/>
          <p:nvPr/>
        </p:nvSpPr>
        <p:spPr>
          <a:xfrm>
            <a:off x="1656379" y="4946366"/>
            <a:ext cx="8879242" cy="1200329"/>
          </a:xfrm>
          <a:prstGeom prst="rect">
            <a:avLst/>
          </a:prstGeom>
          <a:noFill/>
        </p:spPr>
        <p:txBody>
          <a:bodyPr wrap="square" rtlCol="0">
            <a:spAutoFit/>
          </a:bodyPr>
          <a:lstStyle/>
          <a:p>
            <a:pPr marL="285750" indent="-285750">
              <a:buFont typeface="Arial" panose="020B0604020202020204" pitchFamily="34" charset="0"/>
              <a:buChar char="•"/>
            </a:pPr>
            <a:r>
              <a:rPr lang="en-US"/>
              <a:t>The RPS Model generates significantly higher total MW but achieves lower total GWh, indicating inefficiency in energy utilization due to renewable integration.</a:t>
            </a:r>
          </a:p>
          <a:p>
            <a:pPr marL="285750" indent="-285750">
              <a:buFont typeface="Arial" panose="020B0604020202020204" pitchFamily="34" charset="0"/>
              <a:buChar char="•"/>
            </a:pPr>
            <a:r>
              <a:rPr lang="en-US"/>
              <a:t>The CT Model balances moderate MW and the highest GWh, suggesting improved operational efficiency compared to the Base Model.</a:t>
            </a:r>
          </a:p>
        </p:txBody>
      </p:sp>
      <p:grpSp>
        <p:nvGrpSpPr>
          <p:cNvPr id="10" name="Group 9">
            <a:extLst>
              <a:ext uri="{FF2B5EF4-FFF2-40B4-BE49-F238E27FC236}">
                <a16:creationId xmlns:a16="http://schemas.microsoft.com/office/drawing/2014/main" id="{9857548D-4859-A4A3-9A30-F77AA9183ED1}"/>
              </a:ext>
            </a:extLst>
          </p:cNvPr>
          <p:cNvGrpSpPr/>
          <p:nvPr/>
        </p:nvGrpSpPr>
        <p:grpSpPr>
          <a:xfrm>
            <a:off x="587101" y="1571357"/>
            <a:ext cx="11017798" cy="3258207"/>
            <a:chOff x="475703" y="1571357"/>
            <a:chExt cx="11017798" cy="3258207"/>
          </a:xfrm>
        </p:grpSpPr>
        <p:pic>
          <p:nvPicPr>
            <p:cNvPr id="3080" name="Picture 8">
              <a:extLst>
                <a:ext uri="{FF2B5EF4-FFF2-40B4-BE49-F238E27FC236}">
                  <a16:creationId xmlns:a16="http://schemas.microsoft.com/office/drawing/2014/main" id="{4D31033D-B2E3-4938-DCE1-242B05F64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03" y="1572828"/>
              <a:ext cx="5264937" cy="32552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4165D24-A82A-986F-30A4-F8D1AAEC4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803" y="1571357"/>
              <a:ext cx="5269698" cy="3258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421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F28FD-1958-6085-0B2D-D9EACE0CC7F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304157C-EBE9-9A0A-6A47-E3331A88254C}"/>
              </a:ext>
            </a:extLst>
          </p:cNvPr>
          <p:cNvSpPr>
            <a:spLocks noGrp="1"/>
          </p:cNvSpPr>
          <p:nvPr>
            <p:ph type="title"/>
          </p:nvPr>
        </p:nvSpPr>
        <p:spPr/>
        <p:txBody>
          <a:bodyPr/>
          <a:lstStyle/>
          <a:p>
            <a:r>
              <a:rPr lang="en-US"/>
              <a:t>NSE Results analysis</a:t>
            </a:r>
          </a:p>
        </p:txBody>
      </p:sp>
      <p:sp>
        <p:nvSpPr>
          <p:cNvPr id="5" name="Date Placeholder 4">
            <a:extLst>
              <a:ext uri="{FF2B5EF4-FFF2-40B4-BE49-F238E27FC236}">
                <a16:creationId xmlns:a16="http://schemas.microsoft.com/office/drawing/2014/main" id="{19F528BE-733C-A6BD-B558-29C397775D6A}"/>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DF604EA9-69EE-3F52-3ECF-ADEE16C3F4C0}"/>
              </a:ext>
            </a:extLst>
          </p:cNvPr>
          <p:cNvSpPr>
            <a:spLocks noGrp="1"/>
          </p:cNvSpPr>
          <p:nvPr>
            <p:ph type="sldNum" sz="quarter" idx="12"/>
          </p:nvPr>
        </p:nvSpPr>
        <p:spPr/>
        <p:txBody>
          <a:bodyPr/>
          <a:lstStyle/>
          <a:p>
            <a:fld id="{0303F77D-1BEF-481A-B8C1-15974ED46EB7}" type="slidenum">
              <a:rPr lang="en-US" smtClean="0"/>
              <a:t>19</a:t>
            </a:fld>
            <a:endParaRPr lang="en-US"/>
          </a:p>
        </p:txBody>
      </p:sp>
      <p:sp>
        <p:nvSpPr>
          <p:cNvPr id="9" name="TextBox 8">
            <a:extLst>
              <a:ext uri="{FF2B5EF4-FFF2-40B4-BE49-F238E27FC236}">
                <a16:creationId xmlns:a16="http://schemas.microsoft.com/office/drawing/2014/main" id="{E877997D-8BB9-FAAE-7684-065AAF8EE517}"/>
              </a:ext>
            </a:extLst>
          </p:cNvPr>
          <p:cNvSpPr txBox="1"/>
          <p:nvPr/>
        </p:nvSpPr>
        <p:spPr>
          <a:xfrm>
            <a:off x="1656379" y="4946366"/>
            <a:ext cx="8879242" cy="923330"/>
          </a:xfrm>
          <a:prstGeom prst="rect">
            <a:avLst/>
          </a:prstGeom>
          <a:noFill/>
        </p:spPr>
        <p:txBody>
          <a:bodyPr wrap="square" rtlCol="0">
            <a:spAutoFit/>
          </a:bodyPr>
          <a:lstStyle/>
          <a:p>
            <a:pPr marL="285750" indent="-285750">
              <a:buFont typeface="Arial" panose="020B0604020202020204" pitchFamily="34" charset="0"/>
              <a:buChar char="•"/>
            </a:pPr>
            <a:r>
              <a:rPr lang="en-US"/>
              <a:t>The RPS Model has highest NSE across all segments indicating challenges in meeting demand despite higher MW capacity</a:t>
            </a:r>
          </a:p>
          <a:p>
            <a:pPr marL="285750" indent="-285750">
              <a:buFont typeface="Arial" panose="020B0604020202020204" pitchFamily="34" charset="0"/>
              <a:buChar char="•"/>
            </a:pPr>
            <a:r>
              <a:rPr lang="en-US"/>
              <a:t>Base Model demonstrates reliable energy delivery, achieving near-zero NSE</a:t>
            </a:r>
          </a:p>
        </p:txBody>
      </p:sp>
      <p:grpSp>
        <p:nvGrpSpPr>
          <p:cNvPr id="2" name="Group 1">
            <a:extLst>
              <a:ext uri="{FF2B5EF4-FFF2-40B4-BE49-F238E27FC236}">
                <a16:creationId xmlns:a16="http://schemas.microsoft.com/office/drawing/2014/main" id="{00693D27-7948-0A97-112A-8CDC6D86AE71}"/>
              </a:ext>
            </a:extLst>
          </p:cNvPr>
          <p:cNvGrpSpPr/>
          <p:nvPr/>
        </p:nvGrpSpPr>
        <p:grpSpPr>
          <a:xfrm>
            <a:off x="757830" y="1553811"/>
            <a:ext cx="10676340" cy="3342290"/>
            <a:chOff x="578849" y="1553811"/>
            <a:chExt cx="10676340" cy="3342290"/>
          </a:xfrm>
        </p:grpSpPr>
        <p:pic>
          <p:nvPicPr>
            <p:cNvPr id="5122" name="Picture 2">
              <a:extLst>
                <a:ext uri="{FF2B5EF4-FFF2-40B4-BE49-F238E27FC236}">
                  <a16:creationId xmlns:a16="http://schemas.microsoft.com/office/drawing/2014/main" id="{7882AB48-8FA1-B037-B4DC-772E3D801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49" y="1736446"/>
              <a:ext cx="4812794" cy="297702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3D44147-A208-80E5-0834-E9D5A4DC9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536" y="1553811"/>
              <a:ext cx="5412653" cy="33422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508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normAutofit/>
          </a:bodyPr>
          <a:lstStyle/>
          <a:p>
            <a:r>
              <a:rPr lang="en-US"/>
              <a:t>Agenda</a:t>
            </a:r>
          </a:p>
        </p:txBody>
      </p:sp>
      <p:pic>
        <p:nvPicPr>
          <p:cNvPr id="18" name="Picture 17" descr="Sunset silhouette of scaffolding in construction site">
            <a:extLst>
              <a:ext uri="{FF2B5EF4-FFF2-40B4-BE49-F238E27FC236}">
                <a16:creationId xmlns:a16="http://schemas.microsoft.com/office/drawing/2014/main" id="{F1EFCDF4-9E6C-19D4-6CF2-550B843ED63F}"/>
              </a:ext>
            </a:extLst>
          </p:cNvPr>
          <p:cNvPicPr>
            <a:picLocks noChangeAspect="1"/>
          </p:cNvPicPr>
          <p:nvPr/>
        </p:nvPicPr>
        <p:blipFill>
          <a:blip r:embed="rId3"/>
          <a:srcRect l="28194" r="24338" b="-2"/>
          <a:stretch/>
        </p:blipFill>
        <p:spPr>
          <a:xfrm>
            <a:off x="-1" y="1"/>
            <a:ext cx="4876799" cy="6858000"/>
          </a:xfrm>
          <a:prstGeom prst="rect">
            <a:avLst/>
          </a:prstGeom>
          <a:noFill/>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2133600"/>
            <a:ext cx="6005933" cy="3774464"/>
          </a:xfrm>
        </p:spPr>
        <p:txBody>
          <a:bodyPr>
            <a:normAutofit/>
          </a:bodyPr>
          <a:lstStyle/>
          <a:p>
            <a:r>
              <a:rPr lang="en-US"/>
              <a:t>Introduction</a:t>
            </a:r>
          </a:p>
          <a:p>
            <a:r>
              <a:rPr lang="en-US"/>
              <a:t>Western Interconnect Overview</a:t>
            </a:r>
          </a:p>
          <a:p>
            <a:r>
              <a:rPr lang="en-US"/>
              <a:t>Motivation</a:t>
            </a:r>
          </a:p>
          <a:p>
            <a:r>
              <a:rPr lang="en-US"/>
              <a:t>Data Preprocessing and Exploratory Data Analysis</a:t>
            </a:r>
          </a:p>
          <a:p>
            <a:r>
              <a:rPr lang="en-US"/>
              <a:t>Methodology</a:t>
            </a:r>
          </a:p>
          <a:p>
            <a:r>
              <a:rPr lang="en-US"/>
              <a:t>Results Analysis</a:t>
            </a:r>
          </a:p>
          <a:p>
            <a:r>
              <a:rPr lang="en-US"/>
              <a:t>Future Work</a:t>
            </a:r>
          </a:p>
          <a:p>
            <a:endParaRPr lang="en-US"/>
          </a:p>
        </p:txBody>
      </p:sp>
      <p:sp>
        <p:nvSpPr>
          <p:cNvPr id="10" name="Date Placeholder 9">
            <a:extLst>
              <a:ext uri="{FF2B5EF4-FFF2-40B4-BE49-F238E27FC236}">
                <a16:creationId xmlns:a16="http://schemas.microsoft.com/office/drawing/2014/main" id="{783B1F06-4CB0-449A-A15D-1B0E201DB3F7}"/>
              </a:ext>
            </a:extLst>
          </p:cNvPr>
          <p:cNvSpPr>
            <a:spLocks noGrp="1"/>
          </p:cNvSpPr>
          <p:nvPr>
            <p:ph type="dt" sz="half" idx="10"/>
          </p:nvPr>
        </p:nvSpPr>
        <p:spPr>
          <a:xfrm>
            <a:off x="8369448" y="6356350"/>
            <a:ext cx="2592594" cy="365125"/>
          </a:xfrm>
        </p:spPr>
        <p:txBody>
          <a:bodyPr anchor="ctr">
            <a:normAutofit/>
          </a:bodyPr>
          <a:lstStyle/>
          <a:p>
            <a:pPr>
              <a:spcAft>
                <a:spcPts val="600"/>
              </a:spcAft>
            </a:pPr>
            <a:fld id="{C4AFA567-8BE2-8047-B89B-FF41CD7F1590}" type="datetime1">
              <a:rPr lang="en-US" smtClean="0"/>
              <a:pPr>
                <a:spcAft>
                  <a:spcPts val="600"/>
                </a:spcAft>
              </a:pPr>
              <a:t>12/13/2024</a:t>
            </a:fld>
            <a:endParaRPr lang="en-US"/>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148202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EAD11-E52D-DE25-378B-086ED670929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E341479-897A-F448-C722-E4D02B2A4565}"/>
              </a:ext>
            </a:extLst>
          </p:cNvPr>
          <p:cNvSpPr>
            <a:spLocks noGrp="1"/>
          </p:cNvSpPr>
          <p:nvPr>
            <p:ph type="title"/>
          </p:nvPr>
        </p:nvSpPr>
        <p:spPr/>
        <p:txBody>
          <a:bodyPr/>
          <a:lstStyle/>
          <a:p>
            <a:r>
              <a:rPr lang="en-US"/>
              <a:t>storage Results analysis</a:t>
            </a:r>
          </a:p>
        </p:txBody>
      </p:sp>
      <p:sp>
        <p:nvSpPr>
          <p:cNvPr id="5" name="Date Placeholder 4">
            <a:extLst>
              <a:ext uri="{FF2B5EF4-FFF2-40B4-BE49-F238E27FC236}">
                <a16:creationId xmlns:a16="http://schemas.microsoft.com/office/drawing/2014/main" id="{834E9862-BC85-EE2C-B486-CD227455EF95}"/>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3184C862-6C99-AD55-BF8C-CC62727A8C9A}"/>
              </a:ext>
            </a:extLst>
          </p:cNvPr>
          <p:cNvSpPr>
            <a:spLocks noGrp="1"/>
          </p:cNvSpPr>
          <p:nvPr>
            <p:ph type="sldNum" sz="quarter" idx="12"/>
          </p:nvPr>
        </p:nvSpPr>
        <p:spPr/>
        <p:txBody>
          <a:bodyPr/>
          <a:lstStyle/>
          <a:p>
            <a:fld id="{0303F77D-1BEF-481A-B8C1-15974ED46EB7}" type="slidenum">
              <a:rPr lang="en-US" smtClean="0"/>
              <a:t>20</a:t>
            </a:fld>
            <a:endParaRPr lang="en-US"/>
          </a:p>
        </p:txBody>
      </p:sp>
      <p:sp>
        <p:nvSpPr>
          <p:cNvPr id="9" name="TextBox 8">
            <a:extLst>
              <a:ext uri="{FF2B5EF4-FFF2-40B4-BE49-F238E27FC236}">
                <a16:creationId xmlns:a16="http://schemas.microsoft.com/office/drawing/2014/main" id="{640B6627-C331-773F-E046-5566156F0C55}"/>
              </a:ext>
            </a:extLst>
          </p:cNvPr>
          <p:cNvSpPr txBox="1"/>
          <p:nvPr/>
        </p:nvSpPr>
        <p:spPr>
          <a:xfrm>
            <a:off x="1656379" y="4946366"/>
            <a:ext cx="8879242" cy="923330"/>
          </a:xfrm>
          <a:prstGeom prst="rect">
            <a:avLst/>
          </a:prstGeom>
          <a:noFill/>
        </p:spPr>
        <p:txBody>
          <a:bodyPr wrap="square" rtlCol="0">
            <a:spAutoFit/>
          </a:bodyPr>
          <a:lstStyle/>
          <a:p>
            <a:pPr marL="285750" indent="-285750">
              <a:buFont typeface="Arial" panose="020B0604020202020204" pitchFamily="34" charset="0"/>
              <a:buChar char="•"/>
            </a:pPr>
            <a:r>
              <a:rPr lang="en-US"/>
              <a:t>The CT Model increases total storage utilization compared to the Base Model and RPS Model, balancing emissions trading with storage strategies</a:t>
            </a:r>
          </a:p>
          <a:p>
            <a:pPr marL="285750" indent="-285750">
              <a:buFont typeface="Arial" panose="020B0604020202020204" pitchFamily="34" charset="0"/>
              <a:buChar char="•"/>
            </a:pPr>
            <a:r>
              <a:rPr lang="en-US"/>
              <a:t>RPS does not utilize additional storage despite its higher NSE</a:t>
            </a:r>
          </a:p>
        </p:txBody>
      </p:sp>
      <p:grpSp>
        <p:nvGrpSpPr>
          <p:cNvPr id="3" name="Group 2">
            <a:extLst>
              <a:ext uri="{FF2B5EF4-FFF2-40B4-BE49-F238E27FC236}">
                <a16:creationId xmlns:a16="http://schemas.microsoft.com/office/drawing/2014/main" id="{ED21F98A-C9CF-5A4E-4020-78ECB7A39692}"/>
              </a:ext>
            </a:extLst>
          </p:cNvPr>
          <p:cNvGrpSpPr/>
          <p:nvPr/>
        </p:nvGrpSpPr>
        <p:grpSpPr>
          <a:xfrm>
            <a:off x="273960" y="1735350"/>
            <a:ext cx="11644080" cy="2918557"/>
            <a:chOff x="293423" y="1735350"/>
            <a:chExt cx="11644080" cy="2918557"/>
          </a:xfrm>
        </p:grpSpPr>
        <p:pic>
          <p:nvPicPr>
            <p:cNvPr id="7170" name="Picture 2">
              <a:extLst>
                <a:ext uri="{FF2B5EF4-FFF2-40B4-BE49-F238E27FC236}">
                  <a16:creationId xmlns:a16="http://schemas.microsoft.com/office/drawing/2014/main" id="{84C59571-DDE1-6805-2514-BB6252193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23" y="1825411"/>
              <a:ext cx="4436646" cy="27384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E634F3E-91E8-36E7-1AB7-9C31D04BE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1393" y="1735350"/>
              <a:ext cx="7136110" cy="29185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3207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422EC-B4A3-3648-01F2-C5D1CAF65FB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19A35C3-25F8-E81E-7729-24B8BCC307AE}"/>
              </a:ext>
            </a:extLst>
          </p:cNvPr>
          <p:cNvSpPr>
            <a:spLocks noGrp="1"/>
          </p:cNvSpPr>
          <p:nvPr>
            <p:ph type="title"/>
          </p:nvPr>
        </p:nvSpPr>
        <p:spPr/>
        <p:txBody>
          <a:bodyPr/>
          <a:lstStyle/>
          <a:p>
            <a:r>
              <a:rPr lang="en-US"/>
              <a:t>transmission Results analysis</a:t>
            </a:r>
          </a:p>
        </p:txBody>
      </p:sp>
      <p:sp>
        <p:nvSpPr>
          <p:cNvPr id="5" name="Date Placeholder 4">
            <a:extLst>
              <a:ext uri="{FF2B5EF4-FFF2-40B4-BE49-F238E27FC236}">
                <a16:creationId xmlns:a16="http://schemas.microsoft.com/office/drawing/2014/main" id="{57B03C5A-86EC-1210-383D-0AE5126D29CD}"/>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1819D006-0D9F-01A3-9042-6CD14A8803A9}"/>
              </a:ext>
            </a:extLst>
          </p:cNvPr>
          <p:cNvSpPr>
            <a:spLocks noGrp="1"/>
          </p:cNvSpPr>
          <p:nvPr>
            <p:ph type="sldNum" sz="quarter" idx="12"/>
          </p:nvPr>
        </p:nvSpPr>
        <p:spPr/>
        <p:txBody>
          <a:bodyPr/>
          <a:lstStyle/>
          <a:p>
            <a:fld id="{0303F77D-1BEF-481A-B8C1-15974ED46EB7}" type="slidenum">
              <a:rPr lang="en-US" smtClean="0"/>
              <a:t>21</a:t>
            </a:fld>
            <a:endParaRPr lang="en-US"/>
          </a:p>
        </p:txBody>
      </p:sp>
      <p:sp>
        <p:nvSpPr>
          <p:cNvPr id="9" name="TextBox 8">
            <a:extLst>
              <a:ext uri="{FF2B5EF4-FFF2-40B4-BE49-F238E27FC236}">
                <a16:creationId xmlns:a16="http://schemas.microsoft.com/office/drawing/2014/main" id="{B0154F2F-8ECE-9E27-4D88-B60B85A7E3C2}"/>
              </a:ext>
            </a:extLst>
          </p:cNvPr>
          <p:cNvSpPr txBox="1"/>
          <p:nvPr/>
        </p:nvSpPr>
        <p:spPr>
          <a:xfrm>
            <a:off x="1955554" y="5312126"/>
            <a:ext cx="8879242" cy="646331"/>
          </a:xfrm>
          <a:prstGeom prst="rect">
            <a:avLst/>
          </a:prstGeom>
          <a:noFill/>
        </p:spPr>
        <p:txBody>
          <a:bodyPr wrap="square" rtlCol="0">
            <a:spAutoFit/>
          </a:bodyPr>
          <a:lstStyle/>
          <a:p>
            <a:pPr marL="285750" indent="-285750">
              <a:buFont typeface="Arial" panose="020B0604020202020204" pitchFamily="34" charset="0"/>
              <a:buChar char="•"/>
            </a:pPr>
            <a:r>
              <a:rPr lang="en-US"/>
              <a:t>The RPS Model has highest transfer capacity inferring importance of a reliable transmission infrastructure to meet the standard</a:t>
            </a:r>
          </a:p>
        </p:txBody>
      </p:sp>
      <p:pic>
        <p:nvPicPr>
          <p:cNvPr id="8194" name="Picture 2">
            <a:extLst>
              <a:ext uri="{FF2B5EF4-FFF2-40B4-BE49-F238E27FC236}">
                <a16:creationId xmlns:a16="http://schemas.microsoft.com/office/drawing/2014/main" id="{1BF25FA4-AB28-6EB8-1596-542E9E4E8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602" y="1543050"/>
            <a:ext cx="6704796"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27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AB7A6-D559-46CE-B539-B45ED58933B9}"/>
              </a:ext>
            </a:extLst>
          </p:cNvPr>
          <p:cNvSpPr>
            <a:spLocks noGrp="1"/>
          </p:cNvSpPr>
          <p:nvPr>
            <p:ph type="title"/>
          </p:nvPr>
        </p:nvSpPr>
        <p:spPr>
          <a:xfrm>
            <a:off x="700087" y="909638"/>
            <a:ext cx="10691813" cy="810192"/>
          </a:xfrm>
        </p:spPr>
        <p:txBody>
          <a:bodyPr lIns="91440" tIns="45720" rIns="91440" bIns="45720" anchor="t"/>
          <a:lstStyle/>
          <a:p>
            <a:r>
              <a:rPr lang="en-US"/>
              <a:t>Limitations</a:t>
            </a:r>
          </a:p>
        </p:txBody>
      </p:sp>
      <p:sp>
        <p:nvSpPr>
          <p:cNvPr id="20" name="Text Placeholder 19">
            <a:extLst>
              <a:ext uri="{FF2B5EF4-FFF2-40B4-BE49-F238E27FC236}">
                <a16:creationId xmlns:a16="http://schemas.microsoft.com/office/drawing/2014/main" id="{C4BE8DA1-F707-4BCC-AE68-BCDD8918113C}"/>
              </a:ext>
            </a:extLst>
          </p:cNvPr>
          <p:cNvSpPr>
            <a:spLocks noGrp="1"/>
          </p:cNvSpPr>
          <p:nvPr>
            <p:ph type="body" sz="quarter" idx="15"/>
          </p:nvPr>
        </p:nvSpPr>
        <p:spPr/>
        <p:txBody>
          <a:bodyPr lIns="91440" tIns="45720" rIns="91440" bIns="45720" anchor="t"/>
          <a:lstStyle/>
          <a:p>
            <a:r>
              <a:rPr lang="en-US"/>
              <a:t>Ignored socioeconomic factors</a:t>
            </a:r>
          </a:p>
        </p:txBody>
      </p:sp>
      <p:sp>
        <p:nvSpPr>
          <p:cNvPr id="12" name="Content Placeholder 11">
            <a:extLst>
              <a:ext uri="{FF2B5EF4-FFF2-40B4-BE49-F238E27FC236}">
                <a16:creationId xmlns:a16="http://schemas.microsoft.com/office/drawing/2014/main" id="{10320AE5-EA43-4ACD-9065-4368B7CCF126}"/>
              </a:ext>
            </a:extLst>
          </p:cNvPr>
          <p:cNvSpPr>
            <a:spLocks noGrp="1"/>
          </p:cNvSpPr>
          <p:nvPr>
            <p:ph idx="1"/>
          </p:nvPr>
        </p:nvSpPr>
        <p:spPr>
          <a:xfrm>
            <a:off x="800099" y="2551176"/>
            <a:ext cx="5094673" cy="3273552"/>
          </a:xfrm>
        </p:spPr>
        <p:txBody>
          <a:bodyPr lIns="91440" tIns="45720" rIns="91440" bIns="45720" anchor="t">
            <a:normAutofit/>
          </a:bodyPr>
          <a:lstStyle/>
          <a:p>
            <a:r>
              <a:rPr lang="en-US"/>
              <a:t>The model does not consider the social or economic impacts of policies, such as job creation, regional equity, or energy access</a:t>
            </a:r>
            <a:br>
              <a:rPr lang="en-US" sz="1100">
                <a:latin typeface="Arial"/>
                <a:cs typeface="Arial"/>
              </a:rPr>
            </a:br>
            <a:endParaRPr lang="en-US" sz="1100">
              <a:latin typeface="Arial"/>
              <a:cs typeface="Arial"/>
            </a:endParaRPr>
          </a:p>
        </p:txBody>
      </p:sp>
      <p:sp>
        <p:nvSpPr>
          <p:cNvPr id="21" name="Text Placeholder 20">
            <a:extLst>
              <a:ext uri="{FF2B5EF4-FFF2-40B4-BE49-F238E27FC236}">
                <a16:creationId xmlns:a16="http://schemas.microsoft.com/office/drawing/2014/main" id="{486CA4A0-99AD-4441-A943-86DA4838F254}"/>
              </a:ext>
            </a:extLst>
          </p:cNvPr>
          <p:cNvSpPr>
            <a:spLocks noGrp="1"/>
          </p:cNvSpPr>
          <p:nvPr>
            <p:ph type="body" sz="quarter" idx="16"/>
          </p:nvPr>
        </p:nvSpPr>
        <p:spPr/>
        <p:txBody>
          <a:bodyPr lIns="91440" tIns="45720" rIns="91440" bIns="45720" anchor="t"/>
          <a:lstStyle/>
          <a:p>
            <a:r>
              <a:rPr lang="en-US"/>
              <a:t>Limited emissions scope</a:t>
            </a:r>
          </a:p>
        </p:txBody>
      </p:sp>
      <p:sp>
        <p:nvSpPr>
          <p:cNvPr id="13" name="Content Placeholder 12">
            <a:extLst>
              <a:ext uri="{FF2B5EF4-FFF2-40B4-BE49-F238E27FC236}">
                <a16:creationId xmlns:a16="http://schemas.microsoft.com/office/drawing/2014/main" id="{75960A7F-E4C9-41FC-AD08-55636BBE33BB}"/>
              </a:ext>
            </a:extLst>
          </p:cNvPr>
          <p:cNvSpPr>
            <a:spLocks noGrp="1"/>
          </p:cNvSpPr>
          <p:nvPr>
            <p:ph idx="13"/>
          </p:nvPr>
        </p:nvSpPr>
        <p:spPr>
          <a:xfrm>
            <a:off x="6297226" y="2551176"/>
            <a:ext cx="5094673" cy="3273552"/>
          </a:xfrm>
        </p:spPr>
        <p:txBody>
          <a:bodyPr lIns="91440" tIns="45720" rIns="91440" bIns="45720" anchor="t">
            <a:normAutofit/>
          </a:bodyPr>
          <a:lstStyle/>
          <a:p>
            <a:r>
              <a:rPr lang="en-US"/>
              <a:t>The focus is only on CO₂ emissions from the power sector, ignoring other greenhouse gases (e.g., methane) or emissions from other sectors (e.g., transportation, industry)</a:t>
            </a:r>
            <a:br>
              <a:rPr lang="en-US"/>
            </a:br>
            <a:endParaRPr lang="en-US"/>
          </a:p>
          <a:p>
            <a:endParaRPr lang="en-US"/>
          </a:p>
          <a:p>
            <a:endParaRPr lang="en-US"/>
          </a:p>
        </p:txBody>
      </p:sp>
      <p:sp>
        <p:nvSpPr>
          <p:cNvPr id="14" name="Date Placeholder 13">
            <a:extLst>
              <a:ext uri="{FF2B5EF4-FFF2-40B4-BE49-F238E27FC236}">
                <a16:creationId xmlns:a16="http://schemas.microsoft.com/office/drawing/2014/main" id="{C7ED0299-AE74-4997-AC3D-0540FC7D9A3D}"/>
              </a:ext>
            </a:extLst>
          </p:cNvPr>
          <p:cNvSpPr>
            <a:spLocks noGrp="1"/>
          </p:cNvSpPr>
          <p:nvPr>
            <p:ph type="dt" sz="half" idx="10"/>
          </p:nvPr>
        </p:nvSpPr>
        <p:spPr>
          <a:xfrm>
            <a:off x="8369448" y="6356350"/>
            <a:ext cx="2592594" cy="365125"/>
          </a:xfrm>
        </p:spPr>
        <p:txBody>
          <a:bodyPr/>
          <a:lstStyle/>
          <a:p>
            <a:fld id="{E5D8A250-C203-0F4B-9105-BA907600808B}" type="datetime1">
              <a:rPr lang="en-US" smtClean="0"/>
              <a:t>12/13/2024</a:t>
            </a:fld>
            <a:endParaRPr lang="en-US"/>
          </a:p>
        </p:txBody>
      </p:sp>
      <p:sp>
        <p:nvSpPr>
          <p:cNvPr id="16" name="Slide Number Placeholder 15">
            <a:extLst>
              <a:ext uri="{FF2B5EF4-FFF2-40B4-BE49-F238E27FC236}">
                <a16:creationId xmlns:a16="http://schemas.microsoft.com/office/drawing/2014/main" id="{F2487E21-C525-4E38-A991-F2DA835E481C}"/>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22</a:t>
            </a:fld>
            <a:endParaRPr lang="en-US"/>
          </a:p>
        </p:txBody>
      </p:sp>
      <p:sp>
        <p:nvSpPr>
          <p:cNvPr id="3" name="Text Placeholder 19">
            <a:extLst>
              <a:ext uri="{FF2B5EF4-FFF2-40B4-BE49-F238E27FC236}">
                <a16:creationId xmlns:a16="http://schemas.microsoft.com/office/drawing/2014/main" id="{3065441B-7346-78B6-05D1-F3D0559A3F07}"/>
              </a:ext>
            </a:extLst>
          </p:cNvPr>
          <p:cNvSpPr txBox="1">
            <a:spLocks/>
          </p:cNvSpPr>
          <p:nvPr/>
        </p:nvSpPr>
        <p:spPr>
          <a:xfrm>
            <a:off x="805223" y="3929506"/>
            <a:ext cx="5094288" cy="526767"/>
          </a:xfrm>
          <a:prstGeom prst="rect">
            <a:avLst/>
          </a:prstGeom>
        </p:spPr>
        <p:txBody>
          <a:bodyPr lIns="91440" tIns="45720" rIns="91440" bIns="45720" anchor="t"/>
          <a:lstStyle>
            <a:lvl1pPr marL="0" indent="0" algn="l" defTabSz="914400" rtl="0" eaLnBrk="1" latinLnBrk="0" hangingPunct="1">
              <a:lnSpc>
                <a:spcPct val="120000"/>
              </a:lnSpc>
              <a:spcBef>
                <a:spcPts val="1000"/>
              </a:spcBef>
              <a:buFont typeface="Arial" panose="020B0604020202020204" pitchFamily="34" charset="0"/>
              <a:buNone/>
              <a:defRPr sz="2000" b="1" kern="1200">
                <a:solidFill>
                  <a:schemeClr val="accent4"/>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Absence of consumer behavior</a:t>
            </a:r>
          </a:p>
        </p:txBody>
      </p:sp>
      <p:sp>
        <p:nvSpPr>
          <p:cNvPr id="5" name="Content Placeholder 11">
            <a:extLst>
              <a:ext uri="{FF2B5EF4-FFF2-40B4-BE49-F238E27FC236}">
                <a16:creationId xmlns:a16="http://schemas.microsoft.com/office/drawing/2014/main" id="{F9E580D3-D6D9-214B-7B77-99558283D252}"/>
              </a:ext>
            </a:extLst>
          </p:cNvPr>
          <p:cNvSpPr txBox="1">
            <a:spLocks/>
          </p:cNvSpPr>
          <p:nvPr/>
        </p:nvSpPr>
        <p:spPr>
          <a:xfrm>
            <a:off x="702768" y="4451694"/>
            <a:ext cx="5094673" cy="3273552"/>
          </a:xfrm>
          <a:prstGeom prst="rect">
            <a:avLst/>
          </a:prstGeom>
        </p:spPr>
        <p:txBody>
          <a:bodyPr lIns="91440" tIns="45720" rIns="91440" bIns="4572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a:t>
            </a:r>
            <a:r>
              <a:rPr lang="en-US">
                <a:ea typeface="+mn-lt"/>
                <a:cs typeface="+mn-lt"/>
              </a:rPr>
              <a:t>he model does not incorporate the potential impacts of demand-side management or consumer behavior changes in response to carbon pricing or renewable policies</a:t>
            </a:r>
            <a:br>
              <a:rPr lang="en-US" sz="1100">
                <a:latin typeface="Arial"/>
                <a:cs typeface="Arial"/>
              </a:rPr>
            </a:br>
            <a:endParaRPr lang="en-US" sz="1100">
              <a:latin typeface="Arial"/>
              <a:cs typeface="Arial"/>
            </a:endParaRPr>
          </a:p>
        </p:txBody>
      </p:sp>
      <p:sp>
        <p:nvSpPr>
          <p:cNvPr id="7" name="Content Placeholder 11">
            <a:extLst>
              <a:ext uri="{FF2B5EF4-FFF2-40B4-BE49-F238E27FC236}">
                <a16:creationId xmlns:a16="http://schemas.microsoft.com/office/drawing/2014/main" id="{D1E12D09-B3C4-71FF-55EC-4B23F8BE98A4}"/>
              </a:ext>
            </a:extLst>
          </p:cNvPr>
          <p:cNvSpPr txBox="1">
            <a:spLocks/>
          </p:cNvSpPr>
          <p:nvPr/>
        </p:nvSpPr>
        <p:spPr>
          <a:xfrm>
            <a:off x="6299305" y="4451693"/>
            <a:ext cx="5094673" cy="3273552"/>
          </a:xfrm>
          <a:prstGeom prst="rect">
            <a:avLst/>
          </a:prstGeom>
        </p:spPr>
        <p:txBody>
          <a:bodyPr lIns="91440" tIns="45720" rIns="91440" bIns="4572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The interactions between cap-and-trade and a clean electricity standard are not analyzed in detail, which may overlook potential synergies or conflicts between these policies</a:t>
            </a:r>
          </a:p>
          <a:p>
            <a:endParaRPr lang="en-US" sz="1100">
              <a:latin typeface="Arial"/>
              <a:cs typeface="Arial"/>
            </a:endParaRPr>
          </a:p>
        </p:txBody>
      </p:sp>
      <p:sp>
        <p:nvSpPr>
          <p:cNvPr id="8" name="Text Placeholder 19">
            <a:extLst>
              <a:ext uri="{FF2B5EF4-FFF2-40B4-BE49-F238E27FC236}">
                <a16:creationId xmlns:a16="http://schemas.microsoft.com/office/drawing/2014/main" id="{D9BE3815-77F5-C03C-7A68-81A6E53EEEB3}"/>
              </a:ext>
            </a:extLst>
          </p:cNvPr>
          <p:cNvSpPr txBox="1">
            <a:spLocks/>
          </p:cNvSpPr>
          <p:nvPr/>
        </p:nvSpPr>
        <p:spPr>
          <a:xfrm>
            <a:off x="6305709" y="3929505"/>
            <a:ext cx="5094288" cy="526767"/>
          </a:xfrm>
          <a:prstGeom prst="rect">
            <a:avLst/>
          </a:prstGeom>
        </p:spPr>
        <p:txBody>
          <a:bodyPr lIns="91440" tIns="45720" rIns="91440" bIns="45720" anchor="t"/>
          <a:lstStyle>
            <a:lvl1pPr marL="0" indent="0" algn="l" defTabSz="914400" rtl="0" eaLnBrk="1" latinLnBrk="0" hangingPunct="1">
              <a:lnSpc>
                <a:spcPct val="120000"/>
              </a:lnSpc>
              <a:spcBef>
                <a:spcPts val="1000"/>
              </a:spcBef>
              <a:buFont typeface="Arial" panose="020B0604020202020204" pitchFamily="34" charset="0"/>
              <a:buNone/>
              <a:defRPr sz="2000" b="1" kern="1200">
                <a:solidFill>
                  <a:schemeClr val="accent4"/>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Limited policy interactions</a:t>
            </a:r>
          </a:p>
        </p:txBody>
      </p:sp>
    </p:spTree>
    <p:extLst>
      <p:ext uri="{BB962C8B-B14F-4D97-AF65-F5344CB8AC3E}">
        <p14:creationId xmlns:p14="http://schemas.microsoft.com/office/powerpoint/2010/main" val="268640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1CB3-E170-7035-5937-C5C6094A7806}"/>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51ABF5AC-C7CC-1D42-2254-770D4CE26602}"/>
              </a:ext>
            </a:extLst>
          </p:cNvPr>
          <p:cNvSpPr>
            <a:spLocks noGrp="1"/>
          </p:cNvSpPr>
          <p:nvPr>
            <p:ph sz="quarter" idx="13"/>
          </p:nvPr>
        </p:nvSpPr>
        <p:spPr/>
        <p:txBody>
          <a:bodyPr/>
          <a:lstStyle/>
          <a:p>
            <a:pPr marL="342900" indent="-342900">
              <a:buFont typeface="Arial" panose="020B0604020202020204" pitchFamily="34" charset="0"/>
              <a:buChar char="•"/>
            </a:pPr>
            <a:r>
              <a:rPr lang="en-US"/>
              <a:t>Run model for 1 year</a:t>
            </a:r>
          </a:p>
          <a:p>
            <a:pPr marL="342900" indent="-342900">
              <a:buFont typeface="Arial" panose="020B0604020202020204" pitchFamily="34" charset="0"/>
              <a:buChar char="•"/>
            </a:pPr>
            <a:r>
              <a:rPr lang="en-US"/>
              <a:t>Run sensitivity analysis on storage resources to explore impact on total NSE</a:t>
            </a:r>
          </a:p>
          <a:p>
            <a:pPr marL="342900" indent="-342900">
              <a:buFont typeface="Arial" panose="020B0604020202020204" pitchFamily="34" charset="0"/>
              <a:buChar char="•"/>
            </a:pPr>
            <a:r>
              <a:rPr lang="en-US"/>
              <a:t>Explore inclusion of Cap-and-Trade policy as constraint to examine effect on total costs</a:t>
            </a:r>
          </a:p>
          <a:p>
            <a:pPr marL="342900" indent="-342900">
              <a:buFont typeface="Arial" panose="020B0604020202020204" pitchFamily="34" charset="0"/>
              <a:buChar char="•"/>
            </a:pPr>
            <a:endParaRPr lang="en-US"/>
          </a:p>
        </p:txBody>
      </p:sp>
      <p:sp>
        <p:nvSpPr>
          <p:cNvPr id="5" name="Date Placeholder 4">
            <a:extLst>
              <a:ext uri="{FF2B5EF4-FFF2-40B4-BE49-F238E27FC236}">
                <a16:creationId xmlns:a16="http://schemas.microsoft.com/office/drawing/2014/main" id="{9AF7CE38-A7A6-140F-A092-1C1770308556}"/>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EE5F3800-5E80-A6DC-23DD-B0AB79D01D9E}"/>
              </a:ext>
            </a:extLst>
          </p:cNvPr>
          <p:cNvSpPr>
            <a:spLocks noGrp="1"/>
          </p:cNvSpPr>
          <p:nvPr>
            <p:ph type="sldNum" sz="quarter" idx="12"/>
          </p:nvPr>
        </p:nvSpPr>
        <p:spPr/>
        <p:txBody>
          <a:bodyPr/>
          <a:lstStyle/>
          <a:p>
            <a:fld id="{0303F77D-1BEF-481A-B8C1-15974ED46EB7}" type="slidenum">
              <a:rPr lang="en-US" smtClean="0"/>
              <a:t>23</a:t>
            </a:fld>
            <a:endParaRPr lang="en-US"/>
          </a:p>
        </p:txBody>
      </p:sp>
    </p:spTree>
    <p:extLst>
      <p:ext uri="{BB962C8B-B14F-4D97-AF65-F5344CB8AC3E}">
        <p14:creationId xmlns:p14="http://schemas.microsoft.com/office/powerpoint/2010/main" val="183128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19A7-0859-2DA4-EB56-02292B393715}"/>
              </a:ext>
            </a:extLst>
          </p:cNvPr>
          <p:cNvSpPr>
            <a:spLocks noGrp="1"/>
          </p:cNvSpPr>
          <p:nvPr>
            <p:ph type="title"/>
          </p:nvPr>
        </p:nvSpPr>
        <p:spPr/>
        <p:txBody>
          <a:bodyPr lIns="91440" tIns="45720" rIns="91440" bIns="45720" anchor="t"/>
          <a:lstStyle/>
          <a:p>
            <a:r>
              <a:rPr lang="en-US"/>
              <a:t>References</a:t>
            </a:r>
          </a:p>
        </p:txBody>
      </p:sp>
      <p:sp>
        <p:nvSpPr>
          <p:cNvPr id="3" name="Content Placeholder 2">
            <a:extLst>
              <a:ext uri="{FF2B5EF4-FFF2-40B4-BE49-F238E27FC236}">
                <a16:creationId xmlns:a16="http://schemas.microsoft.com/office/drawing/2014/main" id="{EA7E7CD1-3F0A-ED97-EFE4-CD7F7688B56C}"/>
              </a:ext>
            </a:extLst>
          </p:cNvPr>
          <p:cNvSpPr>
            <a:spLocks noGrp="1"/>
          </p:cNvSpPr>
          <p:nvPr>
            <p:ph sz="quarter" idx="13"/>
          </p:nvPr>
        </p:nvSpPr>
        <p:spPr>
          <a:xfrm>
            <a:off x="695326" y="1940912"/>
            <a:ext cx="10798176" cy="4652927"/>
          </a:xfrm>
        </p:spPr>
        <p:txBody>
          <a:bodyPr lIns="91440" tIns="45720" rIns="91440" bIns="45720" anchor="t"/>
          <a:lstStyle/>
          <a:p>
            <a:pPr marL="342900" indent="-342900">
              <a:buChar char="•"/>
            </a:pPr>
            <a:r>
              <a:rPr lang="en-US">
                <a:ea typeface="+mn-lt"/>
                <a:cs typeface="+mn-lt"/>
                <a:hlinkClick r:id="rId2"/>
              </a:rPr>
              <a:t>https://www.pnnl.gov/main/publications/external/technical_reports/PNNL-36452.pdf</a:t>
            </a:r>
          </a:p>
          <a:p>
            <a:pPr marL="342900" indent="-342900">
              <a:buChar char="•"/>
            </a:pPr>
            <a:r>
              <a:rPr lang="en-US">
                <a:ea typeface="+mn-lt"/>
                <a:cs typeface="+mn-lt"/>
                <a:hlinkClick r:id="rId3"/>
              </a:rPr>
              <a:t>https://www.energy.gov/sites/prod/files/2016/04/f30/Western-Gridoverview.pdf</a:t>
            </a:r>
          </a:p>
          <a:p>
            <a:pPr marL="342900" indent="-342900">
              <a:buChar char="•"/>
            </a:pPr>
            <a:r>
              <a:rPr lang="en-US">
                <a:ea typeface="+mn-lt"/>
                <a:cs typeface="+mn-lt"/>
                <a:hlinkClick r:id="rId4"/>
              </a:rPr>
              <a:t>https://feature.wecc.org/soti/index.html</a:t>
            </a:r>
          </a:p>
          <a:p>
            <a:pPr marL="342900" indent="-342900">
              <a:buChar char="•"/>
            </a:pPr>
            <a:r>
              <a:rPr lang="en-US">
                <a:ea typeface="+mn-lt"/>
                <a:cs typeface="+mn-lt"/>
                <a:hlinkClick r:id="rId4"/>
              </a:rPr>
              <a:t>https://www.energy.ca.gov/sb100</a:t>
            </a:r>
          </a:p>
          <a:p>
            <a:pPr marL="342900" indent="-342900">
              <a:buChar char="•"/>
            </a:pPr>
            <a:r>
              <a:rPr lang="en-US">
                <a:ea typeface="+mn-lt"/>
                <a:cs typeface="+mn-lt"/>
                <a:hlinkClick r:id="rId4"/>
              </a:rPr>
              <a:t>https://www.energy.ca.gov/programs-and-topics/programs/renewables-portfolio-standard</a:t>
            </a:r>
          </a:p>
          <a:p>
            <a:pPr marL="342900" indent="-342900">
              <a:buChar char="•"/>
            </a:pPr>
            <a:r>
              <a:rPr lang="en-US">
                <a:ea typeface="+mn-lt"/>
                <a:cs typeface="+mn-lt"/>
                <a:hlinkClick r:id="rId4"/>
              </a:rPr>
              <a:t>https://wci-inc.org/</a:t>
            </a:r>
          </a:p>
          <a:p>
            <a:pPr marL="342900" indent="-342900">
              <a:buChar char="•"/>
            </a:pPr>
            <a:r>
              <a:rPr lang="en-US">
                <a:ea typeface="+mn-lt"/>
                <a:cs typeface="+mn-lt"/>
              </a:rPr>
              <a:t>Lew, Debra &amp; Brinkman, G. &amp; Ibanez, Eduardo &amp; Florita, Anthony &amp; Heaney, M. &amp; Hodge, Bri-Mathias &amp; </a:t>
            </a:r>
            <a:r>
              <a:rPr lang="en-US" err="1">
                <a:ea typeface="+mn-lt"/>
                <a:cs typeface="+mn-lt"/>
              </a:rPr>
              <a:t>Hummon</a:t>
            </a:r>
            <a:r>
              <a:rPr lang="en-US">
                <a:ea typeface="+mn-lt"/>
                <a:cs typeface="+mn-lt"/>
              </a:rPr>
              <a:t>, Marissa &amp; Stark, Greg &amp; King, J. &amp; Lefton, S.A. &amp; Kumar, Nikhil &amp; Agan, Dwight &amp; Jordan, G. &amp; Venkataraman, Sundar. (2013). The Western Wind and Solar Integration Study Phase 2. </a:t>
            </a:r>
          </a:p>
          <a:p>
            <a:pPr marL="342900" indent="-342900">
              <a:buChar char="•"/>
            </a:pPr>
            <a:endParaRPr lang="en-US"/>
          </a:p>
        </p:txBody>
      </p:sp>
      <p:sp>
        <p:nvSpPr>
          <p:cNvPr id="5" name="Date Placeholder 4">
            <a:extLst>
              <a:ext uri="{FF2B5EF4-FFF2-40B4-BE49-F238E27FC236}">
                <a16:creationId xmlns:a16="http://schemas.microsoft.com/office/drawing/2014/main" id="{A2B80A47-48ED-D05E-9103-A1B8477515A7}"/>
              </a:ext>
            </a:extLst>
          </p:cNvPr>
          <p:cNvSpPr>
            <a:spLocks noGrp="1"/>
          </p:cNvSpPr>
          <p:nvPr>
            <p:ph type="dt" sz="half" idx="10"/>
          </p:nvPr>
        </p:nvSpPr>
        <p:spPr/>
        <p:txBody>
          <a:bodyPr/>
          <a:lstStyle/>
          <a:p>
            <a:fld id="{DA47AB9F-0898-F347-A994-5B6B3CD9C41A}" type="datetime1">
              <a:rPr lang="en-US" smtClean="0"/>
              <a:t>12/13/2024</a:t>
            </a:fld>
            <a:endParaRPr lang="en-US"/>
          </a:p>
        </p:txBody>
      </p:sp>
      <p:sp>
        <p:nvSpPr>
          <p:cNvPr id="6" name="Slide Number Placeholder 5">
            <a:extLst>
              <a:ext uri="{FF2B5EF4-FFF2-40B4-BE49-F238E27FC236}">
                <a16:creationId xmlns:a16="http://schemas.microsoft.com/office/drawing/2014/main" id="{EFCC6814-1D87-807F-D307-4D398C2681F1}"/>
              </a:ext>
            </a:extLst>
          </p:cNvPr>
          <p:cNvSpPr>
            <a:spLocks noGrp="1"/>
          </p:cNvSpPr>
          <p:nvPr>
            <p:ph type="sldNum" sz="quarter" idx="12"/>
          </p:nvPr>
        </p:nvSpPr>
        <p:spPr/>
        <p:txBody>
          <a:bodyPr/>
          <a:lstStyle/>
          <a:p>
            <a:fld id="{0303F77D-1BEF-481A-B8C1-15974ED46EB7}" type="slidenum">
              <a:rPr lang="en-US" smtClean="0"/>
              <a:t>24</a:t>
            </a:fld>
            <a:endParaRPr lang="en-US"/>
          </a:p>
        </p:txBody>
      </p:sp>
    </p:spTree>
    <p:extLst>
      <p:ext uri="{BB962C8B-B14F-4D97-AF65-F5344CB8AC3E}">
        <p14:creationId xmlns:p14="http://schemas.microsoft.com/office/powerpoint/2010/main" val="9693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a:lstStyle/>
          <a:p>
            <a:r>
              <a:rPr lang="en-US"/>
              <a:t>Thank you</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695324" y="5533242"/>
            <a:ext cx="9972675" cy="543505"/>
          </a:xfrm>
        </p:spPr>
        <p:txBody>
          <a:bodyPr/>
          <a:lstStyle/>
          <a:p>
            <a:endParaRPr lang="en-US"/>
          </a:p>
        </p:txBody>
      </p:sp>
      <p:pic>
        <p:nvPicPr>
          <p:cNvPr id="17" name="Picture Placeholder 16">
            <a:extLst>
              <a:ext uri="{FF2B5EF4-FFF2-40B4-BE49-F238E27FC236}">
                <a16:creationId xmlns:a16="http://schemas.microsoft.com/office/drawing/2014/main" id="{768A4AA5-1799-4AB4-A6D6-6E2D7791C172}"/>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a:xfrm>
            <a:off x="800101" y="727075"/>
            <a:ext cx="5245100" cy="3071813"/>
          </a:xfrm>
        </p:spPr>
      </p:pic>
      <p:pic>
        <p:nvPicPr>
          <p:cNvPr id="11" name="Picture Placeholder 10">
            <a:extLst>
              <a:ext uri="{FF2B5EF4-FFF2-40B4-BE49-F238E27FC236}">
                <a16:creationId xmlns:a16="http://schemas.microsoft.com/office/drawing/2014/main" id="{C6C7C533-8A44-4C93-904C-F4F963D800E5}"/>
              </a:ext>
            </a:extLst>
          </p:cNvPr>
          <p:cNvPicPr>
            <a:picLocks noGrp="1" noChangeAspect="1"/>
          </p:cNvPicPr>
          <p:nvPr>
            <p:ph type="pic" sz="quarter" idx="14"/>
          </p:nvPr>
        </p:nvPicPr>
        <p:blipFill rotWithShape="1">
          <a:blip r:embed="rId4" cstate="hqprint">
            <a:extLst>
              <a:ext uri="{28A0092B-C50C-407E-A947-70E740481C1C}">
                <a14:useLocalDpi xmlns:a14="http://schemas.microsoft.com/office/drawing/2010/main"/>
              </a:ext>
            </a:extLst>
          </a:blip>
          <a:srcRect/>
          <a:stretch/>
        </p:blipFill>
        <p:spPr>
          <a:xfrm>
            <a:off x="6146800" y="727075"/>
            <a:ext cx="5245100" cy="3071813"/>
          </a:xfrm>
        </p:spPr>
      </p:pic>
      <p:sp>
        <p:nvSpPr>
          <p:cNvPr id="4" name="Date Placeholder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a:lstStyle/>
          <a:p>
            <a:fld id="{4AF03FFF-57CE-8C49-8493-C419FD0EA32A}" type="datetime1">
              <a:rPr lang="en-US" smtClean="0"/>
              <a:t>12/13/2024</a:t>
            </a:fld>
            <a:endParaRPr lang="en-US"/>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25</a:t>
            </a:fld>
            <a:endParaRPr lang="en-US"/>
          </a:p>
        </p:txBody>
      </p:sp>
      <p:pic>
        <p:nvPicPr>
          <p:cNvPr id="8" name="Picture 7" descr="Text&#10;&#10;Description automatically generated">
            <a:extLst>
              <a:ext uri="{FF2B5EF4-FFF2-40B4-BE49-F238E27FC236}">
                <a16:creationId xmlns:a16="http://schemas.microsoft.com/office/drawing/2014/main" id="{3D490CE9-CC54-914E-9FB8-D7A35B040632}"/>
              </a:ext>
            </a:extLst>
          </p:cNvPr>
          <p:cNvPicPr>
            <a:picLocks noChangeAspect="1"/>
          </p:cNvPicPr>
          <p:nvPr/>
        </p:nvPicPr>
        <p:blipFill>
          <a:blip r:embed="rId5"/>
          <a:stretch>
            <a:fillRect/>
          </a:stretch>
        </p:blipFill>
        <p:spPr>
          <a:xfrm>
            <a:off x="8837961" y="4940301"/>
            <a:ext cx="2553940" cy="837462"/>
          </a:xfrm>
          <a:prstGeom prst="rect">
            <a:avLst/>
          </a:prstGeom>
        </p:spPr>
      </p:pic>
    </p:spTree>
    <p:extLst>
      <p:ext uri="{BB962C8B-B14F-4D97-AF65-F5344CB8AC3E}">
        <p14:creationId xmlns:p14="http://schemas.microsoft.com/office/powerpoint/2010/main" val="239422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331706"/>
            <a:ext cx="4152900" cy="1652590"/>
          </a:xfrm>
        </p:spPr>
        <p:txBody>
          <a:bodyPr/>
          <a:lstStyle/>
          <a:p>
            <a:r>
              <a:rPr lang="en-US"/>
              <a:t>Introduction</a:t>
            </a:r>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4730742" y="1159632"/>
            <a:ext cx="6913648" cy="1708325"/>
          </a:xfrm>
        </p:spPr>
        <p:txBody>
          <a:bodyPr lIns="91440" tIns="45720" rIns="91440" bIns="45720" anchor="t">
            <a:normAutofit/>
          </a:bodyPr>
          <a:lstStyle/>
          <a:p>
            <a:pPr marL="285750" indent="-285750">
              <a:buChar char="•"/>
            </a:pPr>
            <a:r>
              <a:rPr lang="en-US">
                <a:ea typeface="+mn-lt"/>
                <a:cs typeface="+mn-lt"/>
              </a:rPr>
              <a:t>Explores the structure, regulation, and characteristics of the energy sector in the Western Interconnect region of the United States. </a:t>
            </a:r>
            <a:endParaRPr lang="en-US"/>
          </a:p>
          <a:p>
            <a:pPr marL="285750" indent="-285750">
              <a:buChar char="•"/>
            </a:pPr>
            <a:r>
              <a:rPr lang="en-US">
                <a:ea typeface="+mn-lt"/>
                <a:cs typeface="+mn-lt"/>
              </a:rPr>
              <a:t>Examine generation mix, transmission networks, energy demand, and key policies shaping the region's energy landscape.</a:t>
            </a:r>
            <a:endParaRPr lang="en-US"/>
          </a:p>
          <a:p>
            <a:endParaRPr lang="en-US"/>
          </a:p>
        </p:txBody>
      </p:sp>
      <p:sp>
        <p:nvSpPr>
          <p:cNvPr id="2" name="Date Placeholder 1">
            <a:extLst>
              <a:ext uri="{FF2B5EF4-FFF2-40B4-BE49-F238E27FC236}">
                <a16:creationId xmlns:a16="http://schemas.microsoft.com/office/drawing/2014/main" id="{C0D6D7AB-45AD-4E39-B4E3-CC1786053CFC}"/>
              </a:ext>
            </a:extLst>
          </p:cNvPr>
          <p:cNvSpPr>
            <a:spLocks noGrp="1"/>
          </p:cNvSpPr>
          <p:nvPr>
            <p:ph type="dt" sz="half" idx="10"/>
          </p:nvPr>
        </p:nvSpPr>
        <p:spPr>
          <a:xfrm>
            <a:off x="8369448" y="6356350"/>
            <a:ext cx="2592594" cy="365125"/>
          </a:xfrm>
        </p:spPr>
        <p:txBody>
          <a:bodyPr/>
          <a:lstStyle/>
          <a:p>
            <a:fld id="{DD2A056B-A956-C046-BBBE-2C08023AA72C}" type="datetime1">
              <a:rPr lang="en-US" smtClean="0"/>
              <a:t>12/13/2024</a:t>
            </a:fld>
            <a:endParaRPr lang="en-US"/>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3</a:t>
            </a:fld>
            <a:endParaRPr lang="en-US"/>
          </a:p>
        </p:txBody>
      </p:sp>
      <p:sp>
        <p:nvSpPr>
          <p:cNvPr id="7" name="Rectangle 6">
            <a:extLst>
              <a:ext uri="{FF2B5EF4-FFF2-40B4-BE49-F238E27FC236}">
                <a16:creationId xmlns:a16="http://schemas.microsoft.com/office/drawing/2014/main" id="{DBACE132-C7C1-6BD1-E89E-4C19A20DB019}"/>
              </a:ext>
            </a:extLst>
          </p:cNvPr>
          <p:cNvSpPr/>
          <p:nvPr/>
        </p:nvSpPr>
        <p:spPr>
          <a:xfrm>
            <a:off x="963167" y="1684139"/>
            <a:ext cx="3317211" cy="65931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rPr>
              <a:t>OBJECTIVE</a:t>
            </a:r>
          </a:p>
        </p:txBody>
      </p:sp>
      <p:sp>
        <p:nvSpPr>
          <p:cNvPr id="8" name="Rectangle 7">
            <a:extLst>
              <a:ext uri="{FF2B5EF4-FFF2-40B4-BE49-F238E27FC236}">
                <a16:creationId xmlns:a16="http://schemas.microsoft.com/office/drawing/2014/main" id="{F6D529E4-9EAE-4DEC-371C-A40A71294B9D}"/>
              </a:ext>
            </a:extLst>
          </p:cNvPr>
          <p:cNvSpPr/>
          <p:nvPr/>
        </p:nvSpPr>
        <p:spPr>
          <a:xfrm>
            <a:off x="963167" y="4065632"/>
            <a:ext cx="3317211" cy="65931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rPr>
              <a:t>WECC</a:t>
            </a:r>
          </a:p>
        </p:txBody>
      </p:sp>
      <p:sp>
        <p:nvSpPr>
          <p:cNvPr id="10" name="Content Placeholder 5">
            <a:extLst>
              <a:ext uri="{FF2B5EF4-FFF2-40B4-BE49-F238E27FC236}">
                <a16:creationId xmlns:a16="http://schemas.microsoft.com/office/drawing/2014/main" id="{A183FC8A-BBDF-49FF-63E3-92651DB65FE4}"/>
              </a:ext>
            </a:extLst>
          </p:cNvPr>
          <p:cNvSpPr txBox="1">
            <a:spLocks/>
          </p:cNvSpPr>
          <p:nvPr/>
        </p:nvSpPr>
        <p:spPr>
          <a:xfrm>
            <a:off x="4730742" y="3317885"/>
            <a:ext cx="6913648" cy="2154804"/>
          </a:xfrm>
          <a:prstGeom prst="rect">
            <a:avLst/>
          </a:prstGeom>
        </p:spPr>
        <p:txBody>
          <a:bodyPr lIns="91440" tIns="45720" rIns="91440" bIns="4572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ea typeface="+mn-lt"/>
                <a:cs typeface="+mn-lt"/>
              </a:rPr>
              <a:t>Western Electricity Coordinating Council</a:t>
            </a:r>
          </a:p>
          <a:p>
            <a:pPr marL="285750" indent="-285750">
              <a:buFont typeface="Arial" panose="020B0604020202020204" pitchFamily="34" charset="0"/>
              <a:buChar char="•"/>
            </a:pPr>
            <a:r>
              <a:rPr lang="en-US">
                <a:solidFill>
                  <a:srgbClr val="000000"/>
                </a:solidFill>
              </a:rPr>
              <a:t>Maintains a reliable electric power system in Western Interconnect</a:t>
            </a:r>
          </a:p>
          <a:p>
            <a:pPr marL="285750" indent="-285750">
              <a:buFont typeface="Arial" panose="020B0604020202020204" pitchFamily="34" charset="0"/>
              <a:buChar char="•"/>
            </a:pPr>
            <a:r>
              <a:rPr lang="en-US">
                <a:solidFill>
                  <a:srgbClr val="000000"/>
                </a:solidFill>
              </a:rPr>
              <a:t>Support effective competitive power markets</a:t>
            </a:r>
          </a:p>
          <a:p>
            <a:pPr marL="285750" indent="-285750">
              <a:buFont typeface="Arial" panose="020B0604020202020204" pitchFamily="34" charset="0"/>
              <a:buChar char="•"/>
            </a:pPr>
            <a:r>
              <a:rPr lang="en-US">
                <a:solidFill>
                  <a:srgbClr val="000000"/>
                </a:solidFill>
              </a:rPr>
              <a:t>Assures open and non-discriminatory transmission</a:t>
            </a:r>
          </a:p>
          <a:p>
            <a:pPr marL="285750" indent="-285750">
              <a:buFont typeface="Arial" panose="020B0604020202020204" pitchFamily="34" charset="0"/>
              <a:buChar char="•"/>
            </a:pPr>
            <a:r>
              <a:rPr lang="en-US">
                <a:solidFill>
                  <a:srgbClr val="000000"/>
                </a:solidFill>
              </a:rPr>
              <a:t>WECC control areas have signed RMS (Reliability Management System) agreement</a:t>
            </a:r>
          </a:p>
          <a:p>
            <a:pPr marL="285750" indent="-285750">
              <a:buFont typeface="Arial" panose="020B0604020202020204" pitchFamily="34" charset="0"/>
              <a:buChar char="•"/>
            </a:pPr>
            <a:endParaRPr lang="en-US" sz="1400">
              <a:solidFill>
                <a:srgbClr val="EEF0FF"/>
              </a:solidFill>
            </a:endParaRPr>
          </a:p>
        </p:txBody>
      </p:sp>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WESTERN Interconnect overview</a:t>
            </a:r>
          </a:p>
        </p:txBody>
      </p:sp>
      <p:sp>
        <p:nvSpPr>
          <p:cNvPr id="9" name="Footer Placeholder 8">
            <a:extLst>
              <a:ext uri="{FF2B5EF4-FFF2-40B4-BE49-F238E27FC236}">
                <a16:creationId xmlns:a16="http://schemas.microsoft.com/office/drawing/2014/main" id="{DA51711A-50A5-8947-5D80-5880A7B94E2A}"/>
              </a:ext>
            </a:extLst>
          </p:cNvPr>
          <p:cNvSpPr>
            <a:spLocks noGrp="1"/>
          </p:cNvSpPr>
          <p:nvPr>
            <p:ph type="ftr" sz="quarter" idx="11"/>
          </p:nvPr>
        </p:nvSpPr>
        <p:spPr/>
        <p:txBody>
          <a:bodyPr/>
          <a:lstStyle/>
          <a:p>
            <a:r>
              <a:rPr lang="en-US"/>
              <a:t>Source: </a:t>
            </a:r>
            <a:r>
              <a:rPr lang="en-US">
                <a:ea typeface="+mj-lt"/>
                <a:cs typeface="+mj-lt"/>
                <a:hlinkClick r:id="rId3"/>
              </a:rPr>
              <a:t>https://feature.wecc.org/soti/topic-sections/load/index.html</a:t>
            </a:r>
            <a:endParaRPr lang="en-US">
              <a:ea typeface="+mj-lt"/>
              <a:cs typeface="+mj-lt"/>
            </a:endParaRP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4</a:t>
            </a:fld>
            <a:endParaRPr lang="en-US"/>
          </a:p>
        </p:txBody>
      </p:sp>
      <p:sp>
        <p:nvSpPr>
          <p:cNvPr id="7" name="TextBox 6">
            <a:extLst>
              <a:ext uri="{FF2B5EF4-FFF2-40B4-BE49-F238E27FC236}">
                <a16:creationId xmlns:a16="http://schemas.microsoft.com/office/drawing/2014/main" id="{4A57520B-E894-C45A-2364-4CF5CC040B97}"/>
              </a:ext>
            </a:extLst>
          </p:cNvPr>
          <p:cNvSpPr txBox="1"/>
          <p:nvPr/>
        </p:nvSpPr>
        <p:spPr>
          <a:xfrm>
            <a:off x="798576" y="1066800"/>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809,018 GWh</a:t>
            </a:r>
          </a:p>
          <a:p>
            <a:pPr algn="l"/>
            <a:endParaRPr lang="en-US" sz="2800" b="1"/>
          </a:p>
        </p:txBody>
      </p:sp>
      <p:sp>
        <p:nvSpPr>
          <p:cNvPr id="8" name="TextBox 7">
            <a:extLst>
              <a:ext uri="{FF2B5EF4-FFF2-40B4-BE49-F238E27FC236}">
                <a16:creationId xmlns:a16="http://schemas.microsoft.com/office/drawing/2014/main" id="{805A6D42-B70C-123A-7293-3AC061B213AC}"/>
              </a:ext>
            </a:extLst>
          </p:cNvPr>
          <p:cNvSpPr txBox="1"/>
          <p:nvPr/>
        </p:nvSpPr>
        <p:spPr>
          <a:xfrm>
            <a:off x="798576" y="3519053"/>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299.5 GW</a:t>
            </a:r>
          </a:p>
          <a:p>
            <a:pPr algn="l"/>
            <a:endParaRPr lang="en-US"/>
          </a:p>
        </p:txBody>
      </p:sp>
      <p:sp>
        <p:nvSpPr>
          <p:cNvPr id="21" name="TextBox 20">
            <a:extLst>
              <a:ext uri="{FF2B5EF4-FFF2-40B4-BE49-F238E27FC236}">
                <a16:creationId xmlns:a16="http://schemas.microsoft.com/office/drawing/2014/main" id="{AD031755-C58B-5E96-7F3C-802FD828CC63}"/>
              </a:ext>
            </a:extLst>
          </p:cNvPr>
          <p:cNvSpPr txBox="1"/>
          <p:nvPr/>
        </p:nvSpPr>
        <p:spPr>
          <a:xfrm>
            <a:off x="5386988" y="1000766"/>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90 Million People</a:t>
            </a:r>
          </a:p>
          <a:p>
            <a:endParaRPr lang="en-US"/>
          </a:p>
          <a:p>
            <a:pPr algn="l"/>
            <a:endParaRPr lang="en-US" sz="2800" b="1"/>
          </a:p>
        </p:txBody>
      </p:sp>
      <p:sp>
        <p:nvSpPr>
          <p:cNvPr id="22" name="TextBox 21">
            <a:extLst>
              <a:ext uri="{FF2B5EF4-FFF2-40B4-BE49-F238E27FC236}">
                <a16:creationId xmlns:a16="http://schemas.microsoft.com/office/drawing/2014/main" id="{4C111413-0167-2066-CC6B-8152E83F5BC1}"/>
              </a:ext>
            </a:extLst>
          </p:cNvPr>
          <p:cNvSpPr txBox="1"/>
          <p:nvPr/>
        </p:nvSpPr>
        <p:spPr>
          <a:xfrm>
            <a:off x="4563218" y="5561129"/>
            <a:ext cx="3174820" cy="1565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600"/>
              <a:t>Covers 14 western states, parts of Texas, Mexico and Canada</a:t>
            </a:r>
            <a:endParaRPr lang="en-US"/>
          </a:p>
          <a:p>
            <a:endParaRPr lang="en-US" sz="1600"/>
          </a:p>
          <a:p>
            <a:endParaRPr lang="en-US"/>
          </a:p>
          <a:p>
            <a:pPr algn="l"/>
            <a:endParaRPr lang="en-US" sz="2800" b="1"/>
          </a:p>
        </p:txBody>
      </p:sp>
      <p:sp>
        <p:nvSpPr>
          <p:cNvPr id="24" name="TextBox 23">
            <a:extLst>
              <a:ext uri="{FF2B5EF4-FFF2-40B4-BE49-F238E27FC236}">
                <a16:creationId xmlns:a16="http://schemas.microsoft.com/office/drawing/2014/main" id="{85516EC4-8186-7DDB-FC4A-613154B49B61}"/>
              </a:ext>
            </a:extLst>
          </p:cNvPr>
          <p:cNvSpPr txBox="1"/>
          <p:nvPr/>
        </p:nvSpPr>
        <p:spPr>
          <a:xfrm>
            <a:off x="8280883" y="917597"/>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167,745 MW</a:t>
            </a:r>
          </a:p>
          <a:p>
            <a:pPr algn="l"/>
            <a:endParaRPr lang="en-US"/>
          </a:p>
        </p:txBody>
      </p:sp>
      <p:sp>
        <p:nvSpPr>
          <p:cNvPr id="25" name="TextBox 24">
            <a:extLst>
              <a:ext uri="{FF2B5EF4-FFF2-40B4-BE49-F238E27FC236}">
                <a16:creationId xmlns:a16="http://schemas.microsoft.com/office/drawing/2014/main" id="{9741937A-8708-2415-5853-94C9307929B5}"/>
              </a:ext>
            </a:extLst>
          </p:cNvPr>
          <p:cNvSpPr txBox="1"/>
          <p:nvPr/>
        </p:nvSpPr>
        <p:spPr>
          <a:xfrm>
            <a:off x="798576" y="2369255"/>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156,000</a:t>
            </a:r>
          </a:p>
          <a:p>
            <a:pPr algn="l"/>
            <a:endParaRPr lang="en-US"/>
          </a:p>
        </p:txBody>
      </p:sp>
      <p:sp>
        <p:nvSpPr>
          <p:cNvPr id="26" name="TextBox 25">
            <a:extLst>
              <a:ext uri="{FF2B5EF4-FFF2-40B4-BE49-F238E27FC236}">
                <a16:creationId xmlns:a16="http://schemas.microsoft.com/office/drawing/2014/main" id="{966FBEF4-4837-DC26-0406-0E5D56BED5DF}"/>
              </a:ext>
            </a:extLst>
          </p:cNvPr>
          <p:cNvSpPr txBox="1"/>
          <p:nvPr/>
        </p:nvSpPr>
        <p:spPr>
          <a:xfrm>
            <a:off x="8280883" y="2019524"/>
            <a:ext cx="33080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893 Million MWh</a:t>
            </a:r>
          </a:p>
          <a:p>
            <a:pPr algn="l"/>
            <a:endParaRPr lang="en-US" sz="2800" b="1"/>
          </a:p>
        </p:txBody>
      </p:sp>
      <p:sp>
        <p:nvSpPr>
          <p:cNvPr id="27" name="TextBox 26">
            <a:extLst>
              <a:ext uri="{FF2B5EF4-FFF2-40B4-BE49-F238E27FC236}">
                <a16:creationId xmlns:a16="http://schemas.microsoft.com/office/drawing/2014/main" id="{8FD408D4-AC32-770E-9F26-EB2B05873EA8}"/>
              </a:ext>
            </a:extLst>
          </p:cNvPr>
          <p:cNvSpPr txBox="1"/>
          <p:nvPr/>
        </p:nvSpPr>
        <p:spPr>
          <a:xfrm>
            <a:off x="8296656" y="3341119"/>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163,746 MW</a:t>
            </a:r>
          </a:p>
          <a:p>
            <a:pPr algn="l"/>
            <a:endParaRPr lang="en-US"/>
          </a:p>
        </p:txBody>
      </p:sp>
      <p:sp>
        <p:nvSpPr>
          <p:cNvPr id="28" name="TextBox 27">
            <a:extLst>
              <a:ext uri="{FF2B5EF4-FFF2-40B4-BE49-F238E27FC236}">
                <a16:creationId xmlns:a16="http://schemas.microsoft.com/office/drawing/2014/main" id="{9EC946F3-7D71-00B3-753F-71255DF9AAA1}"/>
              </a:ext>
            </a:extLst>
          </p:cNvPr>
          <p:cNvSpPr txBox="1"/>
          <p:nvPr/>
        </p:nvSpPr>
        <p:spPr>
          <a:xfrm>
            <a:off x="8300833" y="4647667"/>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20% increase</a:t>
            </a:r>
          </a:p>
          <a:p>
            <a:pPr algn="l"/>
            <a:endParaRPr lang="en-US"/>
          </a:p>
        </p:txBody>
      </p:sp>
      <p:sp>
        <p:nvSpPr>
          <p:cNvPr id="29" name="TextBox 28">
            <a:extLst>
              <a:ext uri="{FF2B5EF4-FFF2-40B4-BE49-F238E27FC236}">
                <a16:creationId xmlns:a16="http://schemas.microsoft.com/office/drawing/2014/main" id="{64483EBD-C6B4-19F6-B5E9-A3F0A61FEE16}"/>
              </a:ext>
            </a:extLst>
          </p:cNvPr>
          <p:cNvSpPr txBox="1"/>
          <p:nvPr/>
        </p:nvSpPr>
        <p:spPr>
          <a:xfrm>
            <a:off x="800750" y="4650182"/>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15 GW</a:t>
            </a:r>
          </a:p>
          <a:p>
            <a:pPr algn="l"/>
            <a:endParaRPr lang="en-US"/>
          </a:p>
        </p:txBody>
      </p:sp>
      <p:pic>
        <p:nvPicPr>
          <p:cNvPr id="3" name="Picture 2" descr="A map of the state of the united states&#10;&#10;Description automatically generated">
            <a:extLst>
              <a:ext uri="{FF2B5EF4-FFF2-40B4-BE49-F238E27FC236}">
                <a16:creationId xmlns:a16="http://schemas.microsoft.com/office/drawing/2014/main" id="{AD052E6E-A16D-5A39-230C-7CC3BACF7B3C}"/>
              </a:ext>
            </a:extLst>
          </p:cNvPr>
          <p:cNvPicPr>
            <a:picLocks noChangeAspect="1"/>
          </p:cNvPicPr>
          <p:nvPr/>
        </p:nvPicPr>
        <p:blipFill>
          <a:blip r:embed="rId4"/>
          <a:stretch>
            <a:fillRect/>
          </a:stretch>
        </p:blipFill>
        <p:spPr>
          <a:xfrm>
            <a:off x="4351744" y="998593"/>
            <a:ext cx="2843742" cy="4679639"/>
          </a:xfrm>
          <a:prstGeom prst="rect">
            <a:avLst/>
          </a:prstGeom>
        </p:spPr>
      </p:pic>
      <p:sp>
        <p:nvSpPr>
          <p:cNvPr id="5" name="TextBox 4">
            <a:extLst>
              <a:ext uri="{FF2B5EF4-FFF2-40B4-BE49-F238E27FC236}">
                <a16:creationId xmlns:a16="http://schemas.microsoft.com/office/drawing/2014/main" id="{C982391F-4507-3225-B585-2EEE2137F076}"/>
              </a:ext>
            </a:extLst>
          </p:cNvPr>
          <p:cNvSpPr txBox="1"/>
          <p:nvPr/>
        </p:nvSpPr>
        <p:spPr>
          <a:xfrm>
            <a:off x="8298275" y="1358427"/>
            <a:ext cx="3292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Interconnection peak demand</a:t>
            </a:r>
          </a:p>
        </p:txBody>
      </p:sp>
      <p:sp>
        <p:nvSpPr>
          <p:cNvPr id="6" name="TextBox 5">
            <a:extLst>
              <a:ext uri="{FF2B5EF4-FFF2-40B4-BE49-F238E27FC236}">
                <a16:creationId xmlns:a16="http://schemas.microsoft.com/office/drawing/2014/main" id="{A42B487B-7C09-E262-DB09-AAFE9281925B}"/>
              </a:ext>
            </a:extLst>
          </p:cNvPr>
          <p:cNvSpPr txBox="1"/>
          <p:nvPr/>
        </p:nvSpPr>
        <p:spPr>
          <a:xfrm>
            <a:off x="802838" y="2793289"/>
            <a:ext cx="33879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Miles of transmission lines</a:t>
            </a:r>
          </a:p>
        </p:txBody>
      </p:sp>
      <p:sp>
        <p:nvSpPr>
          <p:cNvPr id="12" name="TextBox 11">
            <a:extLst>
              <a:ext uri="{FF2B5EF4-FFF2-40B4-BE49-F238E27FC236}">
                <a16:creationId xmlns:a16="http://schemas.microsoft.com/office/drawing/2014/main" id="{E1355C76-6953-26D5-C366-F58A16627CA5}"/>
              </a:ext>
            </a:extLst>
          </p:cNvPr>
          <p:cNvSpPr txBox="1"/>
          <p:nvPr/>
        </p:nvSpPr>
        <p:spPr>
          <a:xfrm>
            <a:off x="8297678" y="249880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2023 Annual demand</a:t>
            </a:r>
          </a:p>
        </p:txBody>
      </p:sp>
      <p:sp>
        <p:nvSpPr>
          <p:cNvPr id="13" name="TextBox 12">
            <a:extLst>
              <a:ext uri="{FF2B5EF4-FFF2-40B4-BE49-F238E27FC236}">
                <a16:creationId xmlns:a16="http://schemas.microsoft.com/office/drawing/2014/main" id="{7C3D3CE1-7560-8CB7-15C0-31CD530992B7}"/>
              </a:ext>
            </a:extLst>
          </p:cNvPr>
          <p:cNvSpPr txBox="1"/>
          <p:nvPr/>
        </p:nvSpPr>
        <p:spPr>
          <a:xfrm>
            <a:off x="8276330" y="5080952"/>
            <a:ext cx="31321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Annual demand 2023 – 2024</a:t>
            </a:r>
          </a:p>
        </p:txBody>
      </p:sp>
      <p:sp>
        <p:nvSpPr>
          <p:cNvPr id="14" name="TextBox 13">
            <a:extLst>
              <a:ext uri="{FF2B5EF4-FFF2-40B4-BE49-F238E27FC236}">
                <a16:creationId xmlns:a16="http://schemas.microsoft.com/office/drawing/2014/main" id="{01C3CCC4-E455-8351-A480-917EDAB1F3BA}"/>
              </a:ext>
            </a:extLst>
          </p:cNvPr>
          <p:cNvSpPr txBox="1"/>
          <p:nvPr/>
        </p:nvSpPr>
        <p:spPr>
          <a:xfrm>
            <a:off x="8367292" y="39198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2023 Peak demand</a:t>
            </a:r>
          </a:p>
        </p:txBody>
      </p:sp>
      <p:sp>
        <p:nvSpPr>
          <p:cNvPr id="15" name="TextBox 14">
            <a:extLst>
              <a:ext uri="{FF2B5EF4-FFF2-40B4-BE49-F238E27FC236}">
                <a16:creationId xmlns:a16="http://schemas.microsoft.com/office/drawing/2014/main" id="{BA9EBB53-2DEF-3FFE-7DD5-85C9354E5993}"/>
              </a:ext>
            </a:extLst>
          </p:cNvPr>
          <p:cNvSpPr txBox="1"/>
          <p:nvPr/>
        </p:nvSpPr>
        <p:spPr>
          <a:xfrm>
            <a:off x="798364" y="153050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generation</a:t>
            </a:r>
          </a:p>
        </p:txBody>
      </p:sp>
      <p:sp>
        <p:nvSpPr>
          <p:cNvPr id="16" name="TextBox 15">
            <a:extLst>
              <a:ext uri="{FF2B5EF4-FFF2-40B4-BE49-F238E27FC236}">
                <a16:creationId xmlns:a16="http://schemas.microsoft.com/office/drawing/2014/main" id="{7CB28531-3102-9359-6A04-7F2CDA9B6871}"/>
              </a:ext>
            </a:extLst>
          </p:cNvPr>
          <p:cNvSpPr txBox="1"/>
          <p:nvPr/>
        </p:nvSpPr>
        <p:spPr>
          <a:xfrm>
            <a:off x="801389" y="39543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installed capacity</a:t>
            </a:r>
          </a:p>
        </p:txBody>
      </p:sp>
      <p:sp>
        <p:nvSpPr>
          <p:cNvPr id="17" name="TextBox 16">
            <a:extLst>
              <a:ext uri="{FF2B5EF4-FFF2-40B4-BE49-F238E27FC236}">
                <a16:creationId xmlns:a16="http://schemas.microsoft.com/office/drawing/2014/main" id="{7476E6A0-B4A1-4064-CDB5-1AA70B1B0481}"/>
              </a:ext>
            </a:extLst>
          </p:cNvPr>
          <p:cNvSpPr txBox="1"/>
          <p:nvPr/>
        </p:nvSpPr>
        <p:spPr>
          <a:xfrm>
            <a:off x="889249" y="51566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New resources</a:t>
            </a:r>
          </a:p>
        </p:txBody>
      </p:sp>
    </p:spTree>
    <p:extLst>
      <p:ext uri="{BB962C8B-B14F-4D97-AF65-F5344CB8AC3E}">
        <p14:creationId xmlns:p14="http://schemas.microsoft.com/office/powerpoint/2010/main" val="386617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Sectoral energy consumption</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5</a:t>
            </a:fld>
            <a:endParaRPr lang="en-US"/>
          </a:p>
        </p:txBody>
      </p:sp>
      <p:grpSp>
        <p:nvGrpSpPr>
          <p:cNvPr id="4" name="Group 3">
            <a:extLst>
              <a:ext uri="{FF2B5EF4-FFF2-40B4-BE49-F238E27FC236}">
                <a16:creationId xmlns:a16="http://schemas.microsoft.com/office/drawing/2014/main" id="{EE87A76F-4DDB-8984-AC15-AC5A07ED9CB7}"/>
              </a:ext>
            </a:extLst>
          </p:cNvPr>
          <p:cNvGrpSpPr/>
          <p:nvPr/>
        </p:nvGrpSpPr>
        <p:grpSpPr>
          <a:xfrm>
            <a:off x="6065408" y="920190"/>
            <a:ext cx="2743199" cy="1644584"/>
            <a:chOff x="6108388" y="849351"/>
            <a:chExt cx="2743199" cy="1644584"/>
          </a:xfrm>
        </p:grpSpPr>
        <p:pic>
          <p:nvPicPr>
            <p:cNvPr id="3" name="Picture 2" descr="A green factory with trees and leaves&#10;&#10;Description automatically generated">
              <a:extLst>
                <a:ext uri="{FF2B5EF4-FFF2-40B4-BE49-F238E27FC236}">
                  <a16:creationId xmlns:a16="http://schemas.microsoft.com/office/drawing/2014/main" id="{7A5CCC88-C18D-6812-A105-3027FD6AB427}"/>
                </a:ext>
              </a:extLst>
            </p:cNvPr>
            <p:cNvPicPr>
              <a:picLocks noChangeAspect="1"/>
            </p:cNvPicPr>
            <p:nvPr/>
          </p:nvPicPr>
          <p:blipFill>
            <a:blip r:embed="rId3"/>
            <a:stretch>
              <a:fillRect/>
            </a:stretch>
          </p:blipFill>
          <p:spPr>
            <a:xfrm>
              <a:off x="6322931" y="849351"/>
              <a:ext cx="1431853" cy="1118417"/>
            </a:xfrm>
            <a:prstGeom prst="rect">
              <a:avLst/>
            </a:prstGeom>
          </p:spPr>
        </p:pic>
        <p:sp>
          <p:nvSpPr>
            <p:cNvPr id="17" name="TextBox 16">
              <a:extLst>
                <a:ext uri="{FF2B5EF4-FFF2-40B4-BE49-F238E27FC236}">
                  <a16:creationId xmlns:a16="http://schemas.microsoft.com/office/drawing/2014/main" id="{781A69A7-1376-0B09-8B5A-87FDC85CFE76}"/>
                </a:ext>
              </a:extLst>
            </p:cNvPr>
            <p:cNvSpPr txBox="1"/>
            <p:nvPr/>
          </p:nvSpPr>
          <p:spPr>
            <a:xfrm>
              <a:off x="6108388" y="209382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Industrial Sector</a:t>
              </a:r>
            </a:p>
          </p:txBody>
        </p:sp>
      </p:grpSp>
      <p:grpSp>
        <p:nvGrpSpPr>
          <p:cNvPr id="5" name="Group 4">
            <a:extLst>
              <a:ext uri="{FF2B5EF4-FFF2-40B4-BE49-F238E27FC236}">
                <a16:creationId xmlns:a16="http://schemas.microsoft.com/office/drawing/2014/main" id="{227F1122-34D7-7B97-008A-D516181F657A}"/>
              </a:ext>
            </a:extLst>
          </p:cNvPr>
          <p:cNvGrpSpPr/>
          <p:nvPr/>
        </p:nvGrpSpPr>
        <p:grpSpPr>
          <a:xfrm>
            <a:off x="3071602" y="922031"/>
            <a:ext cx="2743199" cy="1692688"/>
            <a:chOff x="3047999" y="811993"/>
            <a:chExt cx="2743199" cy="1692688"/>
          </a:xfrm>
        </p:grpSpPr>
        <p:pic>
          <p:nvPicPr>
            <p:cNvPr id="6" name="Picture 5" descr="A shopping bag and a bag with a dollar sign&#10;&#10;Description automatically generated">
              <a:extLst>
                <a:ext uri="{FF2B5EF4-FFF2-40B4-BE49-F238E27FC236}">
                  <a16:creationId xmlns:a16="http://schemas.microsoft.com/office/drawing/2014/main" id="{DFDE91FA-CA68-E250-4C2A-AABBC16DE289}"/>
                </a:ext>
              </a:extLst>
            </p:cNvPr>
            <p:cNvPicPr>
              <a:picLocks noChangeAspect="1"/>
            </p:cNvPicPr>
            <p:nvPr/>
          </p:nvPicPr>
          <p:blipFill>
            <a:blip r:embed="rId4"/>
            <a:stretch>
              <a:fillRect/>
            </a:stretch>
          </p:blipFill>
          <p:spPr>
            <a:xfrm>
              <a:off x="3480095" y="811993"/>
              <a:ext cx="1245880" cy="1227737"/>
            </a:xfrm>
            <a:prstGeom prst="rect">
              <a:avLst/>
            </a:prstGeom>
          </p:spPr>
        </p:pic>
        <p:sp>
          <p:nvSpPr>
            <p:cNvPr id="18" name="TextBox 17">
              <a:extLst>
                <a:ext uri="{FF2B5EF4-FFF2-40B4-BE49-F238E27FC236}">
                  <a16:creationId xmlns:a16="http://schemas.microsoft.com/office/drawing/2014/main" id="{953C8F6D-D4BF-230F-9044-8AC1613934BA}"/>
                </a:ext>
              </a:extLst>
            </p:cNvPr>
            <p:cNvSpPr txBox="1"/>
            <p:nvPr/>
          </p:nvSpPr>
          <p:spPr>
            <a:xfrm>
              <a:off x="3047999" y="2104571"/>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Commercial Sector</a:t>
              </a:r>
            </a:p>
          </p:txBody>
        </p:sp>
      </p:grpSp>
      <p:grpSp>
        <p:nvGrpSpPr>
          <p:cNvPr id="8" name="Group 7">
            <a:extLst>
              <a:ext uri="{FF2B5EF4-FFF2-40B4-BE49-F238E27FC236}">
                <a16:creationId xmlns:a16="http://schemas.microsoft.com/office/drawing/2014/main" id="{21EE0732-00DC-9CE5-36FA-03A52FAB690B}"/>
              </a:ext>
            </a:extLst>
          </p:cNvPr>
          <p:cNvGrpSpPr/>
          <p:nvPr/>
        </p:nvGrpSpPr>
        <p:grpSpPr>
          <a:xfrm>
            <a:off x="460306" y="816432"/>
            <a:ext cx="2743199" cy="1755926"/>
            <a:chOff x="310936" y="808426"/>
            <a:chExt cx="2743199" cy="1755926"/>
          </a:xfrm>
        </p:grpSpPr>
        <p:pic>
          <p:nvPicPr>
            <p:cNvPr id="7" name="Picture 6">
              <a:extLst>
                <a:ext uri="{FF2B5EF4-FFF2-40B4-BE49-F238E27FC236}">
                  <a16:creationId xmlns:a16="http://schemas.microsoft.com/office/drawing/2014/main" id="{15D9F8AE-4FF1-C05A-F280-0CD673D1B3F3}"/>
                </a:ext>
              </a:extLst>
            </p:cNvPr>
            <p:cNvPicPr>
              <a:picLocks noChangeAspect="1"/>
            </p:cNvPicPr>
            <p:nvPr/>
          </p:nvPicPr>
          <p:blipFill>
            <a:blip r:embed="rId5"/>
            <a:stretch>
              <a:fillRect/>
            </a:stretch>
          </p:blipFill>
          <p:spPr>
            <a:xfrm>
              <a:off x="787774" y="808426"/>
              <a:ext cx="1243282" cy="1235586"/>
            </a:xfrm>
            <a:prstGeom prst="rect">
              <a:avLst/>
            </a:prstGeom>
          </p:spPr>
        </p:pic>
        <p:sp>
          <p:nvSpPr>
            <p:cNvPr id="19" name="TextBox 18">
              <a:extLst>
                <a:ext uri="{FF2B5EF4-FFF2-40B4-BE49-F238E27FC236}">
                  <a16:creationId xmlns:a16="http://schemas.microsoft.com/office/drawing/2014/main" id="{5B4A9341-9806-5681-2AA0-F5F29657C8E6}"/>
                </a:ext>
              </a:extLst>
            </p:cNvPr>
            <p:cNvSpPr txBox="1"/>
            <p:nvPr/>
          </p:nvSpPr>
          <p:spPr>
            <a:xfrm>
              <a:off x="310936" y="2164242"/>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Residential Sector</a:t>
              </a:r>
            </a:p>
          </p:txBody>
        </p:sp>
      </p:grpSp>
      <p:grpSp>
        <p:nvGrpSpPr>
          <p:cNvPr id="12" name="Group 11">
            <a:extLst>
              <a:ext uri="{FF2B5EF4-FFF2-40B4-BE49-F238E27FC236}">
                <a16:creationId xmlns:a16="http://schemas.microsoft.com/office/drawing/2014/main" id="{E918BBD8-6B53-D890-1615-870C67720886}"/>
              </a:ext>
            </a:extLst>
          </p:cNvPr>
          <p:cNvGrpSpPr/>
          <p:nvPr/>
        </p:nvGrpSpPr>
        <p:grpSpPr>
          <a:xfrm>
            <a:off x="8878424" y="866012"/>
            <a:ext cx="2743199" cy="1656766"/>
            <a:chOff x="9076763" y="783880"/>
            <a:chExt cx="2743199" cy="1656766"/>
          </a:xfrm>
        </p:grpSpPr>
        <p:pic>
          <p:nvPicPr>
            <p:cNvPr id="16" name="Picture 15" descr="A blue and white airplane on a truck&#10;&#10;Description automatically generated">
              <a:extLst>
                <a:ext uri="{FF2B5EF4-FFF2-40B4-BE49-F238E27FC236}">
                  <a16:creationId xmlns:a16="http://schemas.microsoft.com/office/drawing/2014/main" id="{FDCF4C14-5C53-48D2-90CD-845CB989CE48}"/>
                </a:ext>
              </a:extLst>
            </p:cNvPr>
            <p:cNvPicPr>
              <a:picLocks noChangeAspect="1"/>
            </p:cNvPicPr>
            <p:nvPr/>
          </p:nvPicPr>
          <p:blipFill>
            <a:blip r:embed="rId6"/>
            <a:stretch>
              <a:fillRect/>
            </a:stretch>
          </p:blipFill>
          <p:spPr>
            <a:xfrm>
              <a:off x="9544133" y="783880"/>
              <a:ext cx="1372482" cy="1287266"/>
            </a:xfrm>
            <a:prstGeom prst="rect">
              <a:avLst/>
            </a:prstGeom>
          </p:spPr>
        </p:pic>
        <p:sp>
          <p:nvSpPr>
            <p:cNvPr id="20" name="TextBox 19">
              <a:extLst>
                <a:ext uri="{FF2B5EF4-FFF2-40B4-BE49-F238E27FC236}">
                  <a16:creationId xmlns:a16="http://schemas.microsoft.com/office/drawing/2014/main" id="{1A5EEDB2-FAB5-657E-480F-932BAD5F72CF}"/>
                </a:ext>
              </a:extLst>
            </p:cNvPr>
            <p:cNvSpPr txBox="1"/>
            <p:nvPr/>
          </p:nvSpPr>
          <p:spPr>
            <a:xfrm>
              <a:off x="9076763" y="2040536"/>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Transportation Sector</a:t>
              </a:r>
            </a:p>
          </p:txBody>
        </p:sp>
      </p:grpSp>
      <p:sp>
        <p:nvSpPr>
          <p:cNvPr id="21" name="TextBox 20">
            <a:extLst>
              <a:ext uri="{FF2B5EF4-FFF2-40B4-BE49-F238E27FC236}">
                <a16:creationId xmlns:a16="http://schemas.microsoft.com/office/drawing/2014/main" id="{4EB8AA63-7087-D670-2649-DD545513A10E}"/>
              </a:ext>
            </a:extLst>
          </p:cNvPr>
          <p:cNvSpPr txBox="1"/>
          <p:nvPr/>
        </p:nvSpPr>
        <p:spPr>
          <a:xfrm>
            <a:off x="5932363" y="2783208"/>
            <a:ext cx="273714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600"/>
              <a:t>Percentage of total electricity consumption: 24.1% </a:t>
            </a:r>
          </a:p>
          <a:p>
            <a:pPr marL="171450" indent="-171450">
              <a:buFont typeface="Arial" panose="020B0604020202020204" pitchFamily="34" charset="0"/>
              <a:buChar char="•"/>
            </a:pPr>
            <a:r>
              <a:rPr lang="en-US" sz="1600"/>
              <a:t>Key states: California, Arizona, Nevada, Utah, Oregon, and Washington</a:t>
            </a:r>
          </a:p>
          <a:p>
            <a:pPr marL="171450" indent="-171450">
              <a:buFont typeface="Arial" panose="020B0604020202020204" pitchFamily="34" charset="0"/>
              <a:buChar char="•"/>
            </a:pPr>
            <a:r>
              <a:rPr lang="en-US" sz="1600"/>
              <a:t>Major industries:</a:t>
            </a:r>
          </a:p>
          <a:p>
            <a:pPr marL="628650" lvl="1" indent="-171450">
              <a:buFont typeface="Arial" panose="020B0604020202020204" pitchFamily="34" charset="0"/>
              <a:buChar char="•"/>
            </a:pPr>
            <a:r>
              <a:rPr lang="en-US" sz="1600"/>
              <a:t>Technology and manufacturing </a:t>
            </a:r>
          </a:p>
          <a:p>
            <a:pPr marL="628650" lvl="1" indent="-171450">
              <a:buFont typeface="Arial" panose="020B0604020202020204" pitchFamily="34" charset="0"/>
              <a:buChar char="•"/>
            </a:pPr>
            <a:r>
              <a:rPr lang="en-US" sz="1600"/>
              <a:t>Mining </a:t>
            </a:r>
          </a:p>
        </p:txBody>
      </p:sp>
      <p:sp>
        <p:nvSpPr>
          <p:cNvPr id="22" name="TextBox 21">
            <a:extLst>
              <a:ext uri="{FF2B5EF4-FFF2-40B4-BE49-F238E27FC236}">
                <a16:creationId xmlns:a16="http://schemas.microsoft.com/office/drawing/2014/main" id="{358E10CE-FD9E-60D9-B25B-63B1E1E7B432}"/>
              </a:ext>
            </a:extLst>
          </p:cNvPr>
          <p:cNvSpPr txBox="1"/>
          <p:nvPr/>
        </p:nvSpPr>
        <p:spPr>
          <a:xfrm>
            <a:off x="3182689" y="2783208"/>
            <a:ext cx="2878667"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Percentage of total electricity consumption: 33.4% </a:t>
            </a:r>
          </a:p>
          <a:p>
            <a:pPr marL="285750" indent="-285750">
              <a:buFont typeface="Arial"/>
              <a:buChar char="•"/>
            </a:pPr>
            <a:r>
              <a:rPr lang="en-US" sz="1600"/>
              <a:t>Key areas: California, Nevada, Seattle and Portland</a:t>
            </a:r>
          </a:p>
          <a:p>
            <a:pPr marL="285750" indent="-285750">
              <a:buFont typeface="Arial"/>
              <a:buChar char="•"/>
            </a:pPr>
            <a:r>
              <a:rPr lang="en-US" sz="1600"/>
              <a:t>Significant sectors:</a:t>
            </a:r>
          </a:p>
          <a:p>
            <a:pPr marL="742950" lvl="1" indent="-285750">
              <a:buFont typeface="Arial"/>
              <a:buChar char="•"/>
            </a:pPr>
            <a:r>
              <a:rPr lang="en-US" sz="1600"/>
              <a:t>Services (e.g., finance, healthcare, and tourism)</a:t>
            </a:r>
          </a:p>
          <a:p>
            <a:pPr marL="742950" lvl="1" indent="-285750">
              <a:buFont typeface="Arial"/>
              <a:buChar char="•"/>
            </a:pPr>
            <a:r>
              <a:rPr lang="en-US" sz="1600"/>
              <a:t>Retail and hospitality</a:t>
            </a:r>
          </a:p>
          <a:p>
            <a:pPr algn="l"/>
            <a:endParaRPr lang="en-US"/>
          </a:p>
        </p:txBody>
      </p:sp>
      <p:sp>
        <p:nvSpPr>
          <p:cNvPr id="23" name="TextBox 22">
            <a:extLst>
              <a:ext uri="{FF2B5EF4-FFF2-40B4-BE49-F238E27FC236}">
                <a16:creationId xmlns:a16="http://schemas.microsoft.com/office/drawing/2014/main" id="{D587BEDE-8E09-2EAE-4E44-6D411CCF15F1}"/>
              </a:ext>
            </a:extLst>
          </p:cNvPr>
          <p:cNvSpPr txBox="1"/>
          <p:nvPr/>
        </p:nvSpPr>
        <p:spPr>
          <a:xfrm>
            <a:off x="216362" y="2783208"/>
            <a:ext cx="3223381"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Percentage of total electricity consumption: 37.4% </a:t>
            </a:r>
          </a:p>
          <a:p>
            <a:pPr marL="285750" indent="-285750">
              <a:buFont typeface="Arial"/>
              <a:buChar char="•"/>
            </a:pPr>
            <a:r>
              <a:rPr lang="en-US" sz="1600"/>
              <a:t>Seasonal variation:</a:t>
            </a:r>
          </a:p>
          <a:p>
            <a:pPr marL="742950" lvl="1" indent="-285750">
              <a:buFont typeface="Arial"/>
              <a:buChar char="•"/>
            </a:pPr>
            <a:r>
              <a:rPr lang="en-US" sz="1600"/>
              <a:t>Higher in summer  and winter </a:t>
            </a:r>
          </a:p>
          <a:p>
            <a:pPr marL="742950" lvl="1" indent="-285750">
              <a:buFont typeface="Arial"/>
              <a:buChar char="•"/>
            </a:pPr>
            <a:r>
              <a:rPr lang="en-US" sz="1600"/>
              <a:t>Extreme climates</a:t>
            </a:r>
          </a:p>
          <a:p>
            <a:pPr marL="285750" indent="-285750">
              <a:buFont typeface="Arial"/>
              <a:buChar char="•"/>
            </a:pPr>
            <a:r>
              <a:rPr lang="en-US" sz="1600"/>
              <a:t>Key factors influencing consumption:</a:t>
            </a:r>
          </a:p>
          <a:p>
            <a:pPr marL="742950" lvl="1" indent="-285750">
              <a:buFont typeface="Arial"/>
              <a:buChar char="•"/>
            </a:pPr>
            <a:r>
              <a:rPr lang="en-US" sz="1600"/>
              <a:t>Temperature extremes</a:t>
            </a:r>
          </a:p>
          <a:p>
            <a:pPr marL="742950" lvl="1" indent="-285750">
              <a:buFont typeface="Arial"/>
              <a:buChar char="•"/>
            </a:pPr>
            <a:r>
              <a:rPr lang="en-US" sz="1600"/>
              <a:t>Humidity</a:t>
            </a:r>
          </a:p>
          <a:p>
            <a:pPr marL="742950" lvl="1" indent="-285750">
              <a:buFont typeface="Arial"/>
              <a:buChar char="•"/>
            </a:pPr>
            <a:r>
              <a:rPr lang="en-US" sz="1600"/>
              <a:t>Household income and size</a:t>
            </a:r>
          </a:p>
          <a:p>
            <a:pPr algn="l"/>
            <a:endParaRPr lang="en-US"/>
          </a:p>
        </p:txBody>
      </p:sp>
      <p:sp>
        <p:nvSpPr>
          <p:cNvPr id="25" name="TextBox 24">
            <a:extLst>
              <a:ext uri="{FF2B5EF4-FFF2-40B4-BE49-F238E27FC236}">
                <a16:creationId xmlns:a16="http://schemas.microsoft.com/office/drawing/2014/main" id="{4A35BB79-2082-004F-4D6C-9CE135AB8076}"/>
              </a:ext>
            </a:extLst>
          </p:cNvPr>
          <p:cNvSpPr txBox="1"/>
          <p:nvPr/>
        </p:nvSpPr>
        <p:spPr>
          <a:xfrm>
            <a:off x="8551333" y="2783208"/>
            <a:ext cx="3404809"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Percentage of total electricity consumption: 3.1% </a:t>
            </a:r>
          </a:p>
          <a:p>
            <a:pPr marL="285750" indent="-285750">
              <a:buFont typeface="Arial"/>
              <a:buChar char="•"/>
            </a:pPr>
            <a:r>
              <a:rPr lang="en-US" sz="1600"/>
              <a:t>Key factors driving growth:</a:t>
            </a:r>
          </a:p>
          <a:p>
            <a:pPr marL="742950" lvl="1" indent="-285750">
              <a:buFont typeface="Arial"/>
              <a:buChar char="•"/>
            </a:pPr>
            <a:r>
              <a:rPr lang="en-US" sz="1600"/>
              <a:t>Increasing electric vehicle (EV) adoption</a:t>
            </a:r>
          </a:p>
          <a:p>
            <a:pPr marL="742950" lvl="1" indent="-285750">
              <a:buFont typeface="Arial"/>
              <a:buChar char="•"/>
            </a:pPr>
            <a:r>
              <a:rPr lang="en-US" sz="1600"/>
              <a:t>Expansion of public charging infrastructure</a:t>
            </a:r>
          </a:p>
          <a:p>
            <a:pPr marL="742950" lvl="1" indent="-285750">
              <a:buFont typeface="Arial"/>
              <a:buChar char="•"/>
            </a:pPr>
            <a:r>
              <a:rPr lang="en-US" sz="1600"/>
              <a:t>Government incentives and policies supporting EV adoption</a:t>
            </a:r>
          </a:p>
          <a:p>
            <a:pPr marL="285750" indent="-285750">
              <a:buFont typeface="Arial"/>
              <a:buChar char="•"/>
            </a:pPr>
            <a:r>
              <a:rPr lang="en-US" sz="1600"/>
              <a:t>States with high EV adoption:</a:t>
            </a:r>
          </a:p>
          <a:p>
            <a:pPr marL="742950" lvl="1" indent="-285750">
              <a:buFont typeface="Arial"/>
              <a:buChar char="•"/>
            </a:pPr>
            <a:r>
              <a:rPr lang="en-US" sz="1600"/>
              <a:t>California, Oregon,  Washington</a:t>
            </a:r>
          </a:p>
          <a:p>
            <a:pPr algn="l"/>
            <a:endParaRPr lang="en-US"/>
          </a:p>
        </p:txBody>
      </p:sp>
    </p:spTree>
    <p:extLst>
      <p:ext uri="{BB962C8B-B14F-4D97-AF65-F5344CB8AC3E}">
        <p14:creationId xmlns:p14="http://schemas.microsoft.com/office/powerpoint/2010/main" val="237531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D54B-80EB-51FA-38E5-D880C65FA976}"/>
              </a:ext>
            </a:extLst>
          </p:cNvPr>
          <p:cNvSpPr>
            <a:spLocks noGrp="1"/>
          </p:cNvSpPr>
          <p:nvPr>
            <p:ph type="title"/>
          </p:nvPr>
        </p:nvSpPr>
        <p:spPr>
          <a:xfrm>
            <a:off x="700087" y="909638"/>
            <a:ext cx="10691813" cy="810192"/>
          </a:xfrm>
        </p:spPr>
        <p:txBody>
          <a:bodyPr>
            <a:normAutofit/>
          </a:bodyPr>
          <a:lstStyle/>
          <a:p>
            <a:r>
              <a:rPr lang="en-US" kern="1200" cap="all" spc="30" baseline="0">
                <a:latin typeface="+mj-lt"/>
                <a:ea typeface="+mj-ea"/>
                <a:cs typeface="+mj-cs"/>
              </a:rPr>
              <a:t>California Senate bill 100</a:t>
            </a:r>
          </a:p>
        </p:txBody>
      </p:sp>
      <p:sp>
        <p:nvSpPr>
          <p:cNvPr id="9223" name="Text Placeholder 2">
            <a:extLst>
              <a:ext uri="{FF2B5EF4-FFF2-40B4-BE49-F238E27FC236}">
                <a16:creationId xmlns:a16="http://schemas.microsoft.com/office/drawing/2014/main" id="{542C017C-C146-1B3E-F162-B63B9580B225}"/>
              </a:ext>
            </a:extLst>
          </p:cNvPr>
          <p:cNvSpPr>
            <a:spLocks noGrp="1"/>
          </p:cNvSpPr>
          <p:nvPr>
            <p:ph type="body" sz="quarter" idx="15"/>
          </p:nvPr>
        </p:nvSpPr>
        <p:spPr>
          <a:xfrm>
            <a:off x="800100" y="2003375"/>
            <a:ext cx="5094288" cy="526767"/>
          </a:xfrm>
        </p:spPr>
        <p:txBody>
          <a:bodyPr/>
          <a:lstStyle/>
          <a:p>
            <a:r>
              <a:rPr lang="en-US"/>
              <a:t>2021 SB 100 Joint Agency Report</a:t>
            </a:r>
          </a:p>
          <a:p>
            <a:endParaRPr lang="en-US"/>
          </a:p>
        </p:txBody>
      </p:sp>
      <p:sp>
        <p:nvSpPr>
          <p:cNvPr id="3" name="Content Placeholder 2">
            <a:extLst>
              <a:ext uri="{FF2B5EF4-FFF2-40B4-BE49-F238E27FC236}">
                <a16:creationId xmlns:a16="http://schemas.microsoft.com/office/drawing/2014/main" id="{71653CEA-8BA5-A390-A37A-8355E124F2EE}"/>
              </a:ext>
            </a:extLst>
          </p:cNvPr>
          <p:cNvSpPr>
            <a:spLocks noGrp="1"/>
          </p:cNvSpPr>
          <p:nvPr>
            <p:ph idx="1"/>
          </p:nvPr>
        </p:nvSpPr>
        <p:spPr>
          <a:xfrm>
            <a:off x="800099" y="2551176"/>
            <a:ext cx="5094673" cy="3273552"/>
          </a:xfrm>
        </p:spPr>
        <p:txBody>
          <a:bodyPr>
            <a:normAutofit/>
          </a:bodyPr>
          <a:lstStyle/>
          <a:p>
            <a:r>
              <a:rPr lang="en-US" kern="1200">
                <a:latin typeface="+mn-lt"/>
                <a:ea typeface="+mn-ea"/>
                <a:cs typeface="+mn-cs"/>
              </a:rPr>
              <a:t>Policy requires renewable energy and zero-carbon resources supply </a:t>
            </a:r>
            <a:r>
              <a:rPr lang="en-US" b="1" kern="1200">
                <a:latin typeface="+mn-lt"/>
                <a:ea typeface="+mn-ea"/>
                <a:cs typeface="+mn-cs"/>
              </a:rPr>
              <a:t>100 percent of electric retail sales by 2045</a:t>
            </a:r>
          </a:p>
          <a:p>
            <a:r>
              <a:rPr lang="en-US"/>
              <a:t>Takeaways from Electricity System Modeling:</a:t>
            </a:r>
          </a:p>
          <a:p>
            <a:pPr lvl="1"/>
            <a:r>
              <a:rPr lang="en-US"/>
              <a:t>“Diversity in energy resources and technologies lowers overall costs.”</a:t>
            </a:r>
          </a:p>
          <a:p>
            <a:pPr lvl="1"/>
            <a:r>
              <a:rPr lang="en-US"/>
              <a:t>“Increased energy storage and advancements in zero-carbon technologies can reduce natural gas capacity needs.”</a:t>
            </a:r>
          </a:p>
          <a:p>
            <a:endParaRPr lang="en-US" kern="1200">
              <a:latin typeface="+mn-lt"/>
              <a:ea typeface="+mn-ea"/>
              <a:cs typeface="+mn-cs"/>
            </a:endParaRPr>
          </a:p>
        </p:txBody>
      </p:sp>
      <p:sp>
        <p:nvSpPr>
          <p:cNvPr id="7" name="TextBox 6">
            <a:extLst>
              <a:ext uri="{FF2B5EF4-FFF2-40B4-BE49-F238E27FC236}">
                <a16:creationId xmlns:a16="http://schemas.microsoft.com/office/drawing/2014/main" id="{B3D44AF9-CD71-8694-4AAF-0D2166C41881}"/>
              </a:ext>
            </a:extLst>
          </p:cNvPr>
          <p:cNvSpPr txBox="1"/>
          <p:nvPr/>
        </p:nvSpPr>
        <p:spPr>
          <a:xfrm>
            <a:off x="6297611" y="2003375"/>
            <a:ext cx="5094288" cy="526767"/>
          </a:xfrm>
          <a:prstGeom prst="rect">
            <a:avLst/>
          </a:prstGeom>
        </p:spPr>
        <p:txBody>
          <a:bodyPr rtlCol="0">
            <a:normAutofit/>
          </a:bodyPr>
          <a:lstStyle/>
          <a:p>
            <a:pPr>
              <a:lnSpc>
                <a:spcPct val="120000"/>
              </a:lnSpc>
              <a:spcBef>
                <a:spcPts val="1000"/>
              </a:spcBef>
            </a:pPr>
            <a:r>
              <a:rPr lang="en-US" sz="2000" b="1" kern="1200">
                <a:solidFill>
                  <a:schemeClr val="accent4"/>
                </a:solidFill>
                <a:latin typeface="+mn-lt"/>
                <a:ea typeface="+mn-ea"/>
                <a:cs typeface="+mn-cs"/>
              </a:rPr>
              <a:t>Total Clean Electricity Resources Forecast</a:t>
            </a:r>
          </a:p>
        </p:txBody>
      </p:sp>
      <p:pic>
        <p:nvPicPr>
          <p:cNvPr id="9218" name="Picture 2" descr="Bar chart titled 'Total Clean Electricity Resources' shows projected growth in California’s clean energy capacity by 2045, based on the 2021 SB 100 Joint Agency Report. The chart includes three bars representing the years 2022, 2030, and 2045. In 2022, total capacity is 35,000 MW, increasing to 73,000 MW in 2030 and 183,000 MW in 2045. ">
            <a:extLst>
              <a:ext uri="{FF2B5EF4-FFF2-40B4-BE49-F238E27FC236}">
                <a16:creationId xmlns:a16="http://schemas.microsoft.com/office/drawing/2014/main" id="{DB0CCE39-2197-F141-C7DE-FA7CFD0395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7226" y="2755075"/>
            <a:ext cx="5094673" cy="2865753"/>
          </a:xfrm>
          <a:prstGeom prst="rect">
            <a:avLst/>
          </a:prstGeom>
          <a:solidFill>
            <a:srgbClr val="FFFFFF"/>
          </a:solidFill>
        </p:spPr>
      </p:pic>
      <p:sp>
        <p:nvSpPr>
          <p:cNvPr id="4" name="Footer Placeholder 3">
            <a:extLst>
              <a:ext uri="{FF2B5EF4-FFF2-40B4-BE49-F238E27FC236}">
                <a16:creationId xmlns:a16="http://schemas.microsoft.com/office/drawing/2014/main" id="{AF2E069C-6018-27AE-8D70-6E4765AB67FC}"/>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latin typeface="+mj-lt"/>
                <a:ea typeface="+mn-ea"/>
                <a:cs typeface="+mn-cs"/>
              </a:rPr>
              <a:t>Source: </a:t>
            </a:r>
            <a:r>
              <a:rPr lang="en-US" sz="1050" kern="1200">
                <a:latin typeface="+mn-lt"/>
                <a:ea typeface="+mn-ea"/>
                <a:cs typeface="+mn-cs"/>
              </a:rPr>
              <a:t>https://</a:t>
            </a:r>
            <a:r>
              <a:rPr lang="en-US" sz="1050" kern="1200" err="1">
                <a:latin typeface="+mn-lt"/>
                <a:ea typeface="+mn-ea"/>
                <a:cs typeface="+mn-cs"/>
              </a:rPr>
              <a:t>www.energy.ca.gov</a:t>
            </a:r>
            <a:r>
              <a:rPr lang="en-US" sz="1050" kern="1200">
                <a:latin typeface="+mn-lt"/>
                <a:ea typeface="+mn-ea"/>
                <a:cs typeface="+mn-cs"/>
              </a:rPr>
              <a:t>/sb100</a:t>
            </a:r>
            <a:endParaRPr lang="en-US" kern="1200">
              <a:latin typeface="+mj-lt"/>
              <a:ea typeface="+mn-ea"/>
              <a:cs typeface="+mn-cs"/>
            </a:endParaRPr>
          </a:p>
        </p:txBody>
      </p:sp>
      <p:sp>
        <p:nvSpPr>
          <p:cNvPr id="5" name="Date Placeholder 4">
            <a:extLst>
              <a:ext uri="{FF2B5EF4-FFF2-40B4-BE49-F238E27FC236}">
                <a16:creationId xmlns:a16="http://schemas.microsoft.com/office/drawing/2014/main" id="{E480D53D-89BD-1BFE-14A1-616725720C41}"/>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A262793A-4B57-4749-BB2F-030030DFE7DF}" type="datetime1">
              <a:rPr lang="en-US" smtClean="0"/>
              <a:pPr>
                <a:spcAft>
                  <a:spcPts val="600"/>
                </a:spcAft>
              </a:pPr>
              <a:t>12/13/2024</a:t>
            </a:fld>
            <a:endParaRPr lang="en-US"/>
          </a:p>
        </p:txBody>
      </p:sp>
      <p:sp>
        <p:nvSpPr>
          <p:cNvPr id="6" name="Slide Number Placeholder 5">
            <a:extLst>
              <a:ext uri="{FF2B5EF4-FFF2-40B4-BE49-F238E27FC236}">
                <a16:creationId xmlns:a16="http://schemas.microsoft.com/office/drawing/2014/main" id="{6F1946DD-DB84-1F9F-E187-32ED1606642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90163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Problem statement</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7</a:t>
            </a:fld>
            <a:endParaRPr lang="en-US"/>
          </a:p>
        </p:txBody>
      </p:sp>
      <p:grpSp>
        <p:nvGrpSpPr>
          <p:cNvPr id="13" name="Group 12">
            <a:extLst>
              <a:ext uri="{FF2B5EF4-FFF2-40B4-BE49-F238E27FC236}">
                <a16:creationId xmlns:a16="http://schemas.microsoft.com/office/drawing/2014/main" id="{3A1D9A32-00F2-9A28-5A60-627FB87C73A7}"/>
              </a:ext>
            </a:extLst>
          </p:cNvPr>
          <p:cNvGrpSpPr/>
          <p:nvPr/>
        </p:nvGrpSpPr>
        <p:grpSpPr>
          <a:xfrm>
            <a:off x="1679448" y="970429"/>
            <a:ext cx="8833103" cy="4913376"/>
            <a:chOff x="1237488" y="914400"/>
            <a:chExt cx="8833103" cy="4913376"/>
          </a:xfrm>
        </p:grpSpPr>
        <p:sp>
          <p:nvSpPr>
            <p:cNvPr id="3" name="Rectangle 2">
              <a:extLst>
                <a:ext uri="{FF2B5EF4-FFF2-40B4-BE49-F238E27FC236}">
                  <a16:creationId xmlns:a16="http://schemas.microsoft.com/office/drawing/2014/main" id="{FB9241D5-2A69-6CEB-A526-7B2AAE8B396D}"/>
                </a:ext>
              </a:extLst>
            </p:cNvPr>
            <p:cNvSpPr/>
            <p:nvPr/>
          </p:nvSpPr>
          <p:spPr>
            <a:xfrm>
              <a:off x="1243583" y="914400"/>
              <a:ext cx="4352544" cy="3157728"/>
            </a:xfrm>
            <a:prstGeom prst="rect">
              <a:avLst/>
            </a:prstGeom>
            <a:solidFill>
              <a:schemeClr val="tx2">
                <a:lumMod val="25000"/>
                <a:lumOff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dirty="0">
                <a:solidFill>
                  <a:srgbClr val="000000"/>
                </a:solidFill>
              </a:endParaRPr>
            </a:p>
            <a:p>
              <a:pPr algn="ctr"/>
              <a:endParaRPr lang="en-US" sz="2000" b="1" dirty="0">
                <a:solidFill>
                  <a:srgbClr val="000000"/>
                </a:solidFill>
              </a:endParaRPr>
            </a:p>
            <a:p>
              <a:pPr algn="ctr"/>
              <a:endParaRPr lang="en-US" sz="2000" b="1" dirty="0">
                <a:solidFill>
                  <a:srgbClr val="000000"/>
                </a:solidFill>
              </a:endParaRPr>
            </a:p>
            <a:p>
              <a:r>
                <a:rPr lang="en-US" dirty="0">
                  <a:solidFill>
                    <a:srgbClr val="000000"/>
                  </a:solidFill>
                  <a:ea typeface="+mn-lt"/>
                  <a:cs typeface="+mn-lt"/>
                </a:rPr>
                <a:t>Minimize the </a:t>
              </a:r>
              <a:r>
                <a:rPr lang="en-US" b="1" dirty="0">
                  <a:solidFill>
                    <a:srgbClr val="000000"/>
                  </a:solidFill>
                  <a:ea typeface="+mn-lt"/>
                  <a:cs typeface="+mn-lt"/>
                </a:rPr>
                <a:t>total system cost</a:t>
              </a:r>
              <a:r>
                <a:rPr lang="en-US" dirty="0">
                  <a:solidFill>
                    <a:srgbClr val="000000"/>
                  </a:solidFill>
                  <a:ea typeface="+mn-lt"/>
                  <a:cs typeface="+mn-lt"/>
                </a:rPr>
                <a:t>, including:</a:t>
              </a:r>
              <a:endParaRPr lang="en-US" dirty="0">
                <a:solidFill>
                  <a:srgbClr val="000000"/>
                </a:solidFill>
              </a:endParaRPr>
            </a:p>
            <a:p>
              <a:pPr marL="285750" indent="-285750">
                <a:buFont typeface="Arial"/>
                <a:buChar char="•"/>
              </a:pPr>
              <a:r>
                <a:rPr lang="en-US" b="1" dirty="0">
                  <a:solidFill>
                    <a:srgbClr val="000000"/>
                  </a:solidFill>
                  <a:ea typeface="+mn-lt"/>
                  <a:cs typeface="+mn-lt"/>
                </a:rPr>
                <a:t>Fixed Costs</a:t>
              </a:r>
              <a:r>
                <a:rPr lang="en-US" dirty="0">
                  <a:solidFill>
                    <a:srgbClr val="000000"/>
                  </a:solidFill>
                  <a:ea typeface="+mn-lt"/>
                  <a:cs typeface="+mn-lt"/>
                </a:rPr>
                <a:t>:</a:t>
              </a:r>
              <a:endParaRPr lang="en-US" dirty="0">
                <a:solidFill>
                  <a:srgbClr val="000000"/>
                </a:solidFill>
              </a:endParaRPr>
            </a:p>
            <a:p>
              <a:pPr marL="742950" lvl="1" indent="-285750">
                <a:buFont typeface="Arial"/>
                <a:buChar char="•"/>
              </a:pPr>
              <a:r>
                <a:rPr lang="en-US" dirty="0">
                  <a:solidFill>
                    <a:srgbClr val="000000"/>
                  </a:solidFill>
                  <a:ea typeface="+mn-lt"/>
                  <a:cs typeface="+mn-lt"/>
                </a:rPr>
                <a:t>Generation, storage, and transmission</a:t>
              </a:r>
              <a:endParaRPr lang="en-US" dirty="0">
                <a:solidFill>
                  <a:srgbClr val="000000"/>
                </a:solidFill>
              </a:endParaRPr>
            </a:p>
            <a:p>
              <a:pPr marL="285750" indent="-285750">
                <a:buFont typeface="Arial"/>
                <a:buChar char="•"/>
              </a:pPr>
              <a:r>
                <a:rPr lang="en-US" b="1" dirty="0">
                  <a:solidFill>
                    <a:srgbClr val="000000"/>
                  </a:solidFill>
                  <a:ea typeface="+mn-lt"/>
                  <a:cs typeface="+mn-lt"/>
                </a:rPr>
                <a:t>Variable Costs</a:t>
              </a:r>
              <a:r>
                <a:rPr lang="en-US" dirty="0">
                  <a:solidFill>
                    <a:srgbClr val="000000"/>
                  </a:solidFill>
                  <a:ea typeface="+mn-lt"/>
                  <a:cs typeface="+mn-lt"/>
                </a:rPr>
                <a:t>:</a:t>
              </a:r>
              <a:endParaRPr lang="en-US" dirty="0">
                <a:solidFill>
                  <a:srgbClr val="000000"/>
                </a:solidFill>
              </a:endParaRPr>
            </a:p>
            <a:p>
              <a:pPr marL="742950" lvl="1" indent="-285750">
                <a:buFont typeface="Arial"/>
                <a:buChar char="•"/>
              </a:pPr>
              <a:r>
                <a:rPr lang="en-US" dirty="0">
                  <a:solidFill>
                    <a:srgbClr val="000000"/>
                  </a:solidFill>
                  <a:ea typeface="+mn-lt"/>
                  <a:cs typeface="+mn-lt"/>
                </a:rPr>
                <a:t>Generation and non-served energy costs</a:t>
              </a:r>
              <a:endParaRPr lang="en-US" dirty="0">
                <a:solidFill>
                  <a:srgbClr val="000000"/>
                </a:solidFill>
              </a:endParaRPr>
            </a:p>
            <a:p>
              <a:pPr algn="ctr"/>
              <a:endParaRPr lang="en-US" dirty="0">
                <a:solidFill>
                  <a:srgbClr val="000000"/>
                </a:solidFill>
              </a:endParaRPr>
            </a:p>
            <a:p>
              <a:pPr algn="ctr"/>
              <a:endParaRPr lang="en-US" dirty="0">
                <a:solidFill>
                  <a:srgbClr val="000000"/>
                </a:solidFill>
              </a:endParaRPr>
            </a:p>
          </p:txBody>
        </p:sp>
        <p:sp>
          <p:nvSpPr>
            <p:cNvPr id="4" name="Rectangle 3">
              <a:extLst>
                <a:ext uri="{FF2B5EF4-FFF2-40B4-BE49-F238E27FC236}">
                  <a16:creationId xmlns:a16="http://schemas.microsoft.com/office/drawing/2014/main" id="{BC1BD301-A3D0-AEBD-01A7-66F3A3D896AB}"/>
                </a:ext>
              </a:extLst>
            </p:cNvPr>
            <p:cNvSpPr/>
            <p:nvPr/>
          </p:nvSpPr>
          <p:spPr>
            <a:xfrm>
              <a:off x="5718047" y="914400"/>
              <a:ext cx="4352544" cy="3157728"/>
            </a:xfrm>
            <a:prstGeom prst="rect">
              <a:avLst/>
            </a:prstGeom>
            <a:solidFill>
              <a:schemeClr val="tx2">
                <a:lumMod val="25000"/>
                <a:lumOff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ea typeface="+mn-lt"/>
                  <a:cs typeface="+mn-lt"/>
                </a:rPr>
                <a:t>Maximize the utilization of renewable energy sources such as solar, wind, and hydro power to reduce reliance on fossil fuels</a:t>
              </a:r>
              <a:endParaRPr lang="en-US" dirty="0"/>
            </a:p>
            <a:p>
              <a:pPr algn="ctr"/>
              <a:endParaRPr lang="en-US" dirty="0">
                <a:solidFill>
                  <a:srgbClr val="000000"/>
                </a:solidFill>
              </a:endParaRPr>
            </a:p>
          </p:txBody>
        </p:sp>
        <p:sp>
          <p:nvSpPr>
            <p:cNvPr id="6" name="Rectangle 5">
              <a:extLst>
                <a:ext uri="{FF2B5EF4-FFF2-40B4-BE49-F238E27FC236}">
                  <a16:creationId xmlns:a16="http://schemas.microsoft.com/office/drawing/2014/main" id="{61180A88-D899-92EC-33C0-E37D7E1DDB13}"/>
                </a:ext>
              </a:extLst>
            </p:cNvPr>
            <p:cNvSpPr/>
            <p:nvPr/>
          </p:nvSpPr>
          <p:spPr>
            <a:xfrm>
              <a:off x="1237488" y="4157472"/>
              <a:ext cx="8820912" cy="1670304"/>
            </a:xfrm>
            <a:prstGeom prst="rect">
              <a:avLst/>
            </a:prstGeom>
            <a:solidFill>
              <a:schemeClr val="tx2">
                <a:lumMod val="25000"/>
                <a:lumOff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ea typeface="+mn-lt"/>
                  <a:cs typeface="+mn-lt"/>
                </a:rPr>
                <a:t>Significantly decrease carbon dioxide emissions by optimizing energy production and promoting renewable energy adoption</a:t>
              </a:r>
              <a:endParaRPr lang="en-US" dirty="0"/>
            </a:p>
          </p:txBody>
        </p:sp>
        <p:sp>
          <p:nvSpPr>
            <p:cNvPr id="7" name="TextBox 6">
              <a:extLst>
                <a:ext uri="{FF2B5EF4-FFF2-40B4-BE49-F238E27FC236}">
                  <a16:creationId xmlns:a16="http://schemas.microsoft.com/office/drawing/2014/main" id="{D6106E74-A69A-97A2-36B6-82CE8050B951}"/>
                </a:ext>
              </a:extLst>
            </p:cNvPr>
            <p:cNvSpPr txBox="1"/>
            <p:nvPr/>
          </p:nvSpPr>
          <p:spPr>
            <a:xfrm>
              <a:off x="6608064" y="914400"/>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ea typeface="+mn-lt"/>
                  <a:cs typeface="+mn-lt"/>
                </a:rPr>
                <a:t>Renewable Integration</a:t>
              </a:r>
              <a:endParaRPr lang="en-US" sz="2000">
                <a:ea typeface="+mn-lt"/>
                <a:cs typeface="+mn-lt"/>
              </a:endParaRPr>
            </a:p>
            <a:p>
              <a:pPr algn="l"/>
              <a:endParaRPr lang="en-US"/>
            </a:p>
          </p:txBody>
        </p:sp>
        <p:sp>
          <p:nvSpPr>
            <p:cNvPr id="8" name="TextBox 7">
              <a:extLst>
                <a:ext uri="{FF2B5EF4-FFF2-40B4-BE49-F238E27FC236}">
                  <a16:creationId xmlns:a16="http://schemas.microsoft.com/office/drawing/2014/main" id="{F302DD08-A891-B856-2328-F010C438ED0C}"/>
                </a:ext>
              </a:extLst>
            </p:cNvPr>
            <p:cNvSpPr txBox="1"/>
            <p:nvPr/>
          </p:nvSpPr>
          <p:spPr>
            <a:xfrm>
              <a:off x="2255519" y="914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Cost Optimization</a:t>
              </a:r>
              <a:endParaRPr lang="en-US" dirty="0"/>
            </a:p>
          </p:txBody>
        </p:sp>
        <p:sp>
          <p:nvSpPr>
            <p:cNvPr id="12" name="TextBox 11">
              <a:extLst>
                <a:ext uri="{FF2B5EF4-FFF2-40B4-BE49-F238E27FC236}">
                  <a16:creationId xmlns:a16="http://schemas.microsoft.com/office/drawing/2014/main" id="{A46E11BA-8A06-3624-E14E-D5271E96A157}"/>
                </a:ext>
              </a:extLst>
            </p:cNvPr>
            <p:cNvSpPr txBox="1"/>
            <p:nvPr/>
          </p:nvSpPr>
          <p:spPr>
            <a:xfrm>
              <a:off x="3499104" y="4157472"/>
              <a:ext cx="430377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ea typeface="+mn-lt"/>
                  <a:cs typeface="+mn-lt"/>
                </a:rPr>
                <a:t>CO2 Emission Reduction</a:t>
              </a:r>
            </a:p>
            <a:p>
              <a:pPr algn="l"/>
              <a:endParaRPr lang="en-US"/>
            </a:p>
          </p:txBody>
        </p:sp>
      </p:grpSp>
    </p:spTree>
    <p:extLst>
      <p:ext uri="{BB962C8B-B14F-4D97-AF65-F5344CB8AC3E}">
        <p14:creationId xmlns:p14="http://schemas.microsoft.com/office/powerpoint/2010/main" val="319362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588F-FF16-2036-EDB5-AC9B8C3C9D92}"/>
              </a:ext>
            </a:extLst>
          </p:cNvPr>
          <p:cNvSpPr>
            <a:spLocks noGrp="1"/>
          </p:cNvSpPr>
          <p:nvPr>
            <p:ph type="title"/>
          </p:nvPr>
        </p:nvSpPr>
        <p:spPr>
          <a:xfrm>
            <a:off x="718375" y="1334"/>
            <a:ext cx="10691813" cy="810192"/>
          </a:xfrm>
        </p:spPr>
        <p:txBody>
          <a:bodyPr lIns="91440" tIns="45720" rIns="91440" bIns="45720" anchor="t"/>
          <a:lstStyle/>
          <a:p>
            <a:r>
              <a:rPr lang="en-US"/>
              <a:t>Why is it important?</a:t>
            </a:r>
          </a:p>
        </p:txBody>
      </p:sp>
      <p:sp>
        <p:nvSpPr>
          <p:cNvPr id="10" name="Date Placeholder 9">
            <a:extLst>
              <a:ext uri="{FF2B5EF4-FFF2-40B4-BE49-F238E27FC236}">
                <a16:creationId xmlns:a16="http://schemas.microsoft.com/office/drawing/2014/main" id="{A71B1836-4F18-6F5E-A724-8C3E31C491D6}"/>
              </a:ext>
            </a:extLst>
          </p:cNvPr>
          <p:cNvSpPr>
            <a:spLocks noGrp="1"/>
          </p:cNvSpPr>
          <p:nvPr>
            <p:ph type="dt" sz="half" idx="10"/>
          </p:nvPr>
        </p:nvSpPr>
        <p:spPr/>
        <p:txBody>
          <a:bodyPr/>
          <a:lstStyle/>
          <a:p>
            <a:fld id="{F45C0DBC-0C23-9B42-8A85-1457D35D60E0}" type="datetime1">
              <a:rPr lang="en-US" smtClean="0"/>
              <a:t>12/13/2024</a:t>
            </a:fld>
            <a:endParaRPr lang="en-US"/>
          </a:p>
        </p:txBody>
      </p:sp>
      <p:sp>
        <p:nvSpPr>
          <p:cNvPr id="11" name="Slide Number Placeholder 10">
            <a:extLst>
              <a:ext uri="{FF2B5EF4-FFF2-40B4-BE49-F238E27FC236}">
                <a16:creationId xmlns:a16="http://schemas.microsoft.com/office/drawing/2014/main" id="{A6E302BA-B2F0-641C-FB1D-BB7B626A0C53}"/>
              </a:ext>
            </a:extLst>
          </p:cNvPr>
          <p:cNvSpPr>
            <a:spLocks noGrp="1"/>
          </p:cNvSpPr>
          <p:nvPr>
            <p:ph type="sldNum" sz="quarter" idx="12"/>
          </p:nvPr>
        </p:nvSpPr>
        <p:spPr/>
        <p:txBody>
          <a:bodyPr/>
          <a:lstStyle/>
          <a:p>
            <a:fld id="{E30AF5A0-43BB-4336-8627-9123B9144D80}" type="slidenum">
              <a:rPr lang="en-US" smtClean="0"/>
              <a:t>8</a:t>
            </a:fld>
            <a:endParaRPr lang="en-US"/>
          </a:p>
        </p:txBody>
      </p:sp>
      <p:sp>
        <p:nvSpPr>
          <p:cNvPr id="5" name="Content Placeholder 4">
            <a:extLst>
              <a:ext uri="{FF2B5EF4-FFF2-40B4-BE49-F238E27FC236}">
                <a16:creationId xmlns:a16="http://schemas.microsoft.com/office/drawing/2014/main" id="{329C14A2-DA81-52D1-4C65-C08EE20EAF18}"/>
              </a:ext>
            </a:extLst>
          </p:cNvPr>
          <p:cNvSpPr>
            <a:spLocks noGrp="1"/>
          </p:cNvSpPr>
          <p:nvPr>
            <p:ph idx="1"/>
          </p:nvPr>
        </p:nvSpPr>
        <p:spPr>
          <a:xfrm>
            <a:off x="730829" y="1012952"/>
            <a:ext cx="10679189" cy="4812203"/>
          </a:xfrm>
        </p:spPr>
        <p:txBody>
          <a:bodyPr lIns="91440" tIns="45720" rIns="91440" bIns="45720" anchor="t">
            <a:normAutofit/>
          </a:bodyPr>
          <a:lstStyle/>
          <a:p>
            <a:r>
              <a:rPr lang="en-US" dirty="0"/>
              <a:t>Electric Grid:</a:t>
            </a:r>
          </a:p>
          <a:p>
            <a:pPr lvl="1"/>
            <a:r>
              <a:rPr lang="en-US" dirty="0"/>
              <a:t>Reliable 100% zero-carbon electricity by 2045</a:t>
            </a:r>
          </a:p>
          <a:p>
            <a:pPr lvl="1"/>
            <a:r>
              <a:rPr lang="en-US" dirty="0"/>
              <a:t>Grid modernization and reliability in Westen Interconnect</a:t>
            </a:r>
          </a:p>
          <a:p>
            <a:r>
              <a:rPr lang="en-US" dirty="0"/>
              <a:t>Environmental Benefits:</a:t>
            </a:r>
          </a:p>
          <a:p>
            <a:pPr lvl="1"/>
            <a:r>
              <a:rPr lang="en-US" dirty="0"/>
              <a:t>Reduced greenhouse gas emissions</a:t>
            </a:r>
          </a:p>
          <a:p>
            <a:pPr lvl="1"/>
            <a:r>
              <a:rPr lang="en-US" dirty="0"/>
              <a:t>Improved air and water quality</a:t>
            </a:r>
          </a:p>
          <a:p>
            <a:r>
              <a:rPr lang="en-US" dirty="0"/>
              <a:t>Economic Advantages:</a:t>
            </a:r>
          </a:p>
          <a:p>
            <a:pPr lvl="1"/>
            <a:r>
              <a:rPr lang="en-US" dirty="0"/>
              <a:t>Accelerated research in storage technologies</a:t>
            </a:r>
          </a:p>
          <a:p>
            <a:pPr lvl="1"/>
            <a:r>
              <a:rPr lang="en-US" dirty="0"/>
              <a:t>Increased job creation</a:t>
            </a:r>
          </a:p>
        </p:txBody>
      </p:sp>
    </p:spTree>
    <p:extLst>
      <p:ext uri="{BB962C8B-B14F-4D97-AF65-F5344CB8AC3E}">
        <p14:creationId xmlns:p14="http://schemas.microsoft.com/office/powerpoint/2010/main" val="2896474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4467-931E-0D5C-9DD1-0164DB786B74}"/>
              </a:ext>
            </a:extLst>
          </p:cNvPr>
          <p:cNvSpPr>
            <a:spLocks noGrp="1"/>
          </p:cNvSpPr>
          <p:nvPr>
            <p:ph type="title"/>
          </p:nvPr>
        </p:nvSpPr>
        <p:spPr/>
        <p:txBody>
          <a:bodyPr/>
          <a:lstStyle/>
          <a:p>
            <a:r>
              <a:rPr lang="en-US"/>
              <a:t>assumptions</a:t>
            </a:r>
          </a:p>
        </p:txBody>
      </p:sp>
      <p:sp>
        <p:nvSpPr>
          <p:cNvPr id="3" name="Content Placeholder 2">
            <a:extLst>
              <a:ext uri="{FF2B5EF4-FFF2-40B4-BE49-F238E27FC236}">
                <a16:creationId xmlns:a16="http://schemas.microsoft.com/office/drawing/2014/main" id="{EB137C04-381F-A799-2A8D-85095D037440}"/>
              </a:ext>
            </a:extLst>
          </p:cNvPr>
          <p:cNvSpPr>
            <a:spLocks noGrp="1"/>
          </p:cNvSpPr>
          <p:nvPr>
            <p:ph sz="quarter" idx="13"/>
          </p:nvPr>
        </p:nvSpPr>
        <p:spPr/>
        <p:txBody>
          <a:bodyPr/>
          <a:lstStyle/>
          <a:p>
            <a:pPr marL="342900" indent="-342900">
              <a:buFont typeface="Arial" panose="020B0604020202020204" pitchFamily="34" charset="0"/>
              <a:buChar char="•"/>
            </a:pPr>
            <a:r>
              <a:rPr lang="en-US" dirty="0"/>
              <a:t>Geographic diversification scenario – “Expanded regional transmission allowing for greater energy exchanges between California and the rest of the WECC” – is considered</a:t>
            </a:r>
          </a:p>
          <a:p>
            <a:pPr marL="342900" indent="-342900">
              <a:buFont typeface="Arial" panose="020B0604020202020204" pitchFamily="34" charset="0"/>
              <a:buChar char="•"/>
            </a:pPr>
            <a:r>
              <a:rPr lang="en-US" dirty="0"/>
              <a:t>Dataset as part of SR01 is sufficient for the capacity expansion model</a:t>
            </a:r>
          </a:p>
          <a:p>
            <a:pPr marL="342900" indent="-342900">
              <a:buFont typeface="Arial" panose="020B0604020202020204" pitchFamily="34" charset="0"/>
              <a:buChar char="•"/>
            </a:pPr>
            <a:r>
              <a:rPr lang="en-US" dirty="0"/>
              <a:t>RPS eligible resources for California are biomass, small hydroelectric, geothermal, wind, and solar</a:t>
            </a:r>
          </a:p>
          <a:p>
            <a:pPr marL="342900" indent="-342900">
              <a:buFont typeface="Arial" panose="020B0604020202020204" pitchFamily="34" charset="0"/>
              <a:buChar char="•"/>
            </a:pPr>
            <a:r>
              <a:rPr lang="en-US" dirty="0"/>
              <a:t>RPS target value is set to 1 in alignment with SB100 policy for the year 2045</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EC1C6727-55E9-05BC-2886-9B3A4015D6B5}"/>
              </a:ext>
            </a:extLst>
          </p:cNvPr>
          <p:cNvSpPr>
            <a:spLocks noGrp="1"/>
          </p:cNvSpPr>
          <p:nvPr>
            <p:ph type="ftr" sz="quarter" idx="11"/>
          </p:nvPr>
        </p:nvSpPr>
        <p:spPr/>
        <p:txBody>
          <a:bodyPr/>
          <a:lstStyle/>
          <a:p>
            <a:pPr>
              <a:spcAft>
                <a:spcPts val="600"/>
              </a:spcAft>
            </a:pPr>
            <a:r>
              <a:rPr lang="en-US" kern="1200" dirty="0">
                <a:latin typeface="+mj-lt"/>
                <a:ea typeface="+mn-ea"/>
                <a:cs typeface="+mn-cs"/>
              </a:rPr>
              <a:t>SOURCE: </a:t>
            </a:r>
            <a:r>
              <a:rPr lang="en-US" sz="1050" kern="1200" dirty="0">
                <a:latin typeface="+mn-lt"/>
                <a:ea typeface="+mn-ea"/>
                <a:cs typeface="+mn-cs"/>
              </a:rPr>
              <a:t>https://www.energy.ca.gov/sb100</a:t>
            </a:r>
            <a:endParaRPr lang="en-US" kern="1200" dirty="0">
              <a:latin typeface="+mj-lt"/>
              <a:ea typeface="+mn-ea"/>
              <a:cs typeface="+mn-cs"/>
            </a:endParaRPr>
          </a:p>
        </p:txBody>
      </p:sp>
      <p:sp>
        <p:nvSpPr>
          <p:cNvPr id="5" name="Date Placeholder 4">
            <a:extLst>
              <a:ext uri="{FF2B5EF4-FFF2-40B4-BE49-F238E27FC236}">
                <a16:creationId xmlns:a16="http://schemas.microsoft.com/office/drawing/2014/main" id="{D8F01BE6-9199-0173-6983-94B5BF003F43}"/>
              </a:ext>
            </a:extLst>
          </p:cNvPr>
          <p:cNvSpPr>
            <a:spLocks noGrp="1"/>
          </p:cNvSpPr>
          <p:nvPr>
            <p:ph type="dt" sz="half" idx="10"/>
          </p:nvPr>
        </p:nvSpPr>
        <p:spPr/>
        <p:txBody>
          <a:bodyPr/>
          <a:lstStyle/>
          <a:p>
            <a:fld id="{A262793A-4B57-4749-BB2F-030030DFE7DF}" type="datetime1">
              <a:rPr lang="en-US" smtClean="0"/>
              <a:t>12/13/2024</a:t>
            </a:fld>
            <a:endParaRPr lang="en-US"/>
          </a:p>
        </p:txBody>
      </p:sp>
      <p:sp>
        <p:nvSpPr>
          <p:cNvPr id="6" name="Slide Number Placeholder 5">
            <a:extLst>
              <a:ext uri="{FF2B5EF4-FFF2-40B4-BE49-F238E27FC236}">
                <a16:creationId xmlns:a16="http://schemas.microsoft.com/office/drawing/2014/main" id="{DA52502C-C619-B8F0-C2DF-74269C3C0F17}"/>
              </a:ext>
            </a:extLst>
          </p:cNvPr>
          <p:cNvSpPr>
            <a:spLocks noGrp="1"/>
          </p:cNvSpPr>
          <p:nvPr>
            <p:ph type="sldNum" sz="quarter" idx="12"/>
          </p:nvPr>
        </p:nvSpPr>
        <p:spPr/>
        <p:txBody>
          <a:bodyPr/>
          <a:lstStyle/>
          <a:p>
            <a:fld id="{0303F77D-1BEF-481A-B8C1-15974ED46EB7}" type="slidenum">
              <a:rPr lang="en-US" smtClean="0"/>
              <a:t>9</a:t>
            </a:fld>
            <a:endParaRPr lang="en-US"/>
          </a:p>
        </p:txBody>
      </p:sp>
    </p:spTree>
    <p:extLst>
      <p:ext uri="{BB962C8B-B14F-4D97-AF65-F5344CB8AC3E}">
        <p14:creationId xmlns:p14="http://schemas.microsoft.com/office/powerpoint/2010/main" val="3872649598"/>
      </p:ext>
    </p:extLst>
  </p:cSld>
  <p:clrMapOvr>
    <a:masterClrMapping/>
  </p:clrMapOvr>
</p:sld>
</file>

<file path=ppt/theme/theme1.xml><?xml version="1.0" encoding="utf-8"?>
<a:theme xmlns:a="http://schemas.openxmlformats.org/drawingml/2006/main" name="ChronicleVTI">
  <a:themeElements>
    <a:clrScheme name="Custom 27">
      <a:dk1>
        <a:srgbClr val="000000"/>
      </a:dk1>
      <a:lt1>
        <a:srgbClr val="FFFFFF"/>
      </a:lt1>
      <a:dk2>
        <a:srgbClr val="1C1C32"/>
      </a:dk2>
      <a:lt2>
        <a:srgbClr val="F8F4F1"/>
      </a:lt2>
      <a:accent1>
        <a:srgbClr val="734B67"/>
      </a:accent1>
      <a:accent2>
        <a:srgbClr val="959EBB"/>
      </a:accent2>
      <a:accent3>
        <a:srgbClr val="005943"/>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38EB7CD9-FF56-E149-9DC9-8BFBB5AD22F2}" vid="{6C7E21C2-1205-6A48-A146-182A521E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purl.org/dc/terms/"/>
    <ds:schemaRef ds:uri="http://schemas.microsoft.com/office/2006/documentManagement/types"/>
    <ds:schemaRef ds:uri="http://purl.org/dc/elements/1.1/"/>
    <ds:schemaRef ds:uri="http://www.w3.org/XML/1998/namespace"/>
    <ds:schemaRef ds:uri="230e9df3-be65-4c73-a93b-d1236ebd677e"/>
    <ds:schemaRef ds:uri="http://purl.org/dc/dcmitype/"/>
    <ds:schemaRef ds:uri="http://schemas.microsoft.com/office/2006/metadata/properties"/>
    <ds:schemaRef ds:uri="http://schemas.microsoft.com/office/infopath/2007/PartnerControls"/>
    <ds:schemaRef ds:uri="71af3243-3dd4-4a8d-8c0d-dd76da1f02a5"/>
    <ds:schemaRef ds:uri="http://schemas.openxmlformats.org/package/2006/metadata/core-properties"/>
    <ds:schemaRef ds:uri="16c05727-aa75-4e4a-9b5f-8a80a1165891"/>
    <ds:schemaRef ds:uri="http://schemas.microsoft.com/sharepoint/v3"/>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binghamton-ppt-h</Template>
  <TotalTime>70</TotalTime>
  <Words>1833</Words>
  <Application>Microsoft Office PowerPoint</Application>
  <PresentationFormat>Widescreen</PresentationFormat>
  <Paragraphs>318</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Calisto MT</vt:lpstr>
      <vt:lpstr>Courier New</vt:lpstr>
      <vt:lpstr>Univers Condensed</vt:lpstr>
      <vt:lpstr>ChronicleVTI</vt:lpstr>
      <vt:lpstr>SSIE 516 Western Interconnect – towards Senate bill 100</vt:lpstr>
      <vt:lpstr>Agenda</vt:lpstr>
      <vt:lpstr>Introduction</vt:lpstr>
      <vt:lpstr>WESTERN Interconnect overview</vt:lpstr>
      <vt:lpstr>Sectoral energy consumption</vt:lpstr>
      <vt:lpstr>California Senate bill 100</vt:lpstr>
      <vt:lpstr>Problem statement</vt:lpstr>
      <vt:lpstr>Why is it important?</vt:lpstr>
      <vt:lpstr>assumptions</vt:lpstr>
      <vt:lpstr>Let's talk about data</vt:lpstr>
      <vt:lpstr>Energy statistics</vt:lpstr>
      <vt:lpstr>Data visualization</vt:lpstr>
      <vt:lpstr>Methodology</vt:lpstr>
      <vt:lpstr>MODEL 1 – Base Model</vt:lpstr>
      <vt:lpstr>MODEL 2 – CT Model</vt:lpstr>
      <vt:lpstr>MODEL 3 – rps model</vt:lpstr>
      <vt:lpstr>Cost result Analysis</vt:lpstr>
      <vt:lpstr>Generators result Analysis</vt:lpstr>
      <vt:lpstr>NSE Results analysis</vt:lpstr>
      <vt:lpstr>storage Results analysis</vt:lpstr>
      <vt:lpstr>transmission Results analysis</vt:lpstr>
      <vt:lpstr>Limitations</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Soundarya Ketharaman</dc:creator>
  <cp:lastModifiedBy>Soundarya Ketharaman</cp:lastModifiedBy>
  <cp:revision>2</cp:revision>
  <dcterms:created xsi:type="dcterms:W3CDTF">2024-02-24T21:12:55Z</dcterms:created>
  <dcterms:modified xsi:type="dcterms:W3CDTF">2024-12-14T03:30:02Z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